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 id="262" r:id="rId12"/>
  </p:sldIdLst>
  <p:sldSz cx="18288000" cy="10287000"/>
  <p:notesSz cx="6858000" cy="9144000"/>
  <p:embeddedFontLst>
    <p:embeddedFont>
      <p:font typeface="Bebas Neue Bold" charset="1" panose="020B0606020202050201"/>
      <p:regular r:id="rId13"/>
    </p:embeddedFont>
    <p:embeddedFont>
      <p:font typeface="Canva Sans Bold" charset="1" panose="020B0803030501040103"/>
      <p:regular r:id="rId14"/>
    </p:embeddedFont>
    <p:embeddedFont>
      <p:font typeface="Inter Bold" charset="1" panose="020B0802030000000004"/>
      <p:regular r:id="rId15"/>
    </p:embeddedFont>
    <p:embeddedFont>
      <p:font typeface="Open Sans" charset="1" panose="00000000000000000000"/>
      <p:regular r:id="rId16"/>
    </p:embeddedFont>
    <p:embeddedFont>
      <p:font typeface="Open Sans Bold" charset="1" panose="00000000000000000000"/>
      <p:regular r:id="rId17"/>
    </p:embeddedFont>
    <p:embeddedFont>
      <p:font typeface="Neue Machina" charset="1" panose="00000500000000000000"/>
      <p:regular r:id="rId18"/>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fonts/font13.fntdata" Type="http://schemas.openxmlformats.org/officeDocument/2006/relationships/font"/><Relationship Id="rId14" Target="fonts/font14.fntdata" Type="http://schemas.openxmlformats.org/officeDocument/2006/relationships/font"/><Relationship Id="rId15" Target="fonts/font15.fntdata" Type="http://schemas.openxmlformats.org/officeDocument/2006/relationships/font"/><Relationship Id="rId16" Target="fonts/font16.fntdata" Type="http://schemas.openxmlformats.org/officeDocument/2006/relationships/font"/><Relationship Id="rId17" Target="fonts/font17.fntdata" Type="http://schemas.openxmlformats.org/officeDocument/2006/relationships/font"/><Relationship Id="rId18" Target="fonts/font18.fntdata" Type="http://schemas.openxmlformats.org/officeDocument/2006/relationships/font"/><Relationship Id="rId2" Target="presProps.xml" Type="http://schemas.openxmlformats.org/officeDocument/2006/relationships/presProps"/><Relationship Id="rId3" Target="viewProps.xml" Type="http://schemas.openxmlformats.org/officeDocument/2006/relationships/viewProps"/><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png>
</file>

<file path=ppt/media/image10.png>
</file>

<file path=ppt/media/image11.svg>
</file>

<file path=ppt/media/image2.png>
</file>

<file path=ppt/media/image3.jpeg>
</file>

<file path=ppt/media/image4.jpeg>
</file>

<file path=ppt/media/image5.jpeg>
</file>

<file path=ppt/media/image6.jpeg>
</file>

<file path=ppt/media/image7.png>
</file>

<file path=ppt/media/image8.svg>
</file>

<file path=ppt/media/image9.jpe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pn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jpeg" Type="http://schemas.openxmlformats.org/officeDocument/2006/relationships/image"/><Relationship Id="rId3" Target="../media/image4.jpe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jpeg" Type="http://schemas.openxmlformats.org/officeDocument/2006/relationships/image"/><Relationship Id="rId3" Target="https://tour360.meupasseiovirtual.com/0999/69344/demonstracao-de-tour-virtual-360-pagina-inicial-do-site/tourvirtual/" TargetMode="External" Type="http://schemas.openxmlformats.org/officeDocument/2006/relationships/hyperlink"/></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6.jpe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7.png" Type="http://schemas.openxmlformats.org/officeDocument/2006/relationships/image"/><Relationship Id="rId3" Target="../media/image8.svg" Type="http://schemas.openxmlformats.org/officeDocument/2006/relationships/image"/><Relationship Id="rId4" Target="../media/image9.jpe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jpe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0.png" Type="http://schemas.openxmlformats.org/officeDocument/2006/relationships/image"/><Relationship Id="rId3" Target="../media/image11.svg" Type="http://schemas.openxmlformats.org/officeDocument/2006/relationships/image"/><Relationship Id="rId4" Target="../media/image2.pn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18119337" y="7969812"/>
            <a:ext cx="168663" cy="1288488"/>
            <a:chOff x="0" y="0"/>
            <a:chExt cx="229432" cy="1752723"/>
          </a:xfrm>
        </p:grpSpPr>
        <p:sp>
          <p:nvSpPr>
            <p:cNvPr name="Freeform 3" id="3"/>
            <p:cNvSpPr/>
            <p:nvPr/>
          </p:nvSpPr>
          <p:spPr>
            <a:xfrm flipH="false" flipV="false" rot="0">
              <a:off x="0" y="0"/>
              <a:ext cx="229432" cy="1752723"/>
            </a:xfrm>
            <a:custGeom>
              <a:avLst/>
              <a:gdLst/>
              <a:ahLst/>
              <a:cxnLst/>
              <a:rect r="r" b="b" t="t" l="l"/>
              <a:pathLst>
                <a:path h="1752723" w="229432">
                  <a:moveTo>
                    <a:pt x="0" y="0"/>
                  </a:moveTo>
                  <a:lnTo>
                    <a:pt x="229432" y="0"/>
                  </a:lnTo>
                  <a:lnTo>
                    <a:pt x="229432" y="1752723"/>
                  </a:lnTo>
                  <a:lnTo>
                    <a:pt x="0" y="1752723"/>
                  </a:lnTo>
                  <a:close/>
                </a:path>
              </a:pathLst>
            </a:custGeom>
            <a:gradFill rotWithShape="true">
              <a:gsLst>
                <a:gs pos="0">
                  <a:srgbClr val="003A89">
                    <a:alpha val="100000"/>
                  </a:srgbClr>
                </a:gs>
                <a:gs pos="100000">
                  <a:srgbClr val="C700FF">
                    <a:alpha val="100000"/>
                  </a:srgbClr>
                </a:gs>
              </a:gsLst>
              <a:lin ang="2700000"/>
            </a:gradFill>
          </p:spPr>
        </p:sp>
        <p:sp>
          <p:nvSpPr>
            <p:cNvPr name="TextBox 4" id="4"/>
            <p:cNvSpPr txBox="true"/>
            <p:nvPr/>
          </p:nvSpPr>
          <p:spPr>
            <a:xfrm>
              <a:off x="0" y="-38100"/>
              <a:ext cx="229432" cy="1790823"/>
            </a:xfrm>
            <a:prstGeom prst="rect">
              <a:avLst/>
            </a:prstGeom>
          </p:spPr>
          <p:txBody>
            <a:bodyPr anchor="ctr" rtlCol="false" tIns="50800" lIns="50800" bIns="50800" rIns="50800"/>
            <a:lstStyle/>
            <a:p>
              <a:pPr algn="ctr">
                <a:lnSpc>
                  <a:spcPts val="2659"/>
                </a:lnSpc>
              </a:pPr>
            </a:p>
          </p:txBody>
        </p:sp>
      </p:grpSp>
      <p:grpSp>
        <p:nvGrpSpPr>
          <p:cNvPr name="Group 5" id="5"/>
          <p:cNvGrpSpPr/>
          <p:nvPr/>
        </p:nvGrpSpPr>
        <p:grpSpPr>
          <a:xfrm rot="0">
            <a:off x="16230600" y="0"/>
            <a:ext cx="1028700" cy="1028700"/>
            <a:chOff x="0" y="0"/>
            <a:chExt cx="812800" cy="812800"/>
          </a:xfrm>
        </p:grpSpPr>
        <p:sp>
          <p:nvSpPr>
            <p:cNvPr name="Freeform 6" id="6"/>
            <p:cNvSpPr/>
            <p:nvPr/>
          </p:nvSpPr>
          <p:spPr>
            <a:xfrm flipH="false" flipV="false" rot="0">
              <a:off x="0" y="0"/>
              <a:ext cx="812800" cy="812800"/>
            </a:xfrm>
            <a:custGeom>
              <a:avLst/>
              <a:gdLst/>
              <a:ahLst/>
              <a:cxnLst/>
              <a:rect r="r" b="b" t="t" l="l"/>
              <a:pathLst>
                <a:path h="812800" w="812800">
                  <a:moveTo>
                    <a:pt x="0" y="0"/>
                  </a:moveTo>
                  <a:lnTo>
                    <a:pt x="812800" y="0"/>
                  </a:lnTo>
                  <a:lnTo>
                    <a:pt x="812800" y="812800"/>
                  </a:lnTo>
                  <a:lnTo>
                    <a:pt x="0" y="812800"/>
                  </a:lnTo>
                  <a:close/>
                </a:path>
              </a:pathLst>
            </a:custGeom>
            <a:gradFill rotWithShape="true">
              <a:gsLst>
                <a:gs pos="0">
                  <a:srgbClr val="003A89">
                    <a:alpha val="100000"/>
                  </a:srgbClr>
                </a:gs>
                <a:gs pos="100000">
                  <a:srgbClr val="C700FF">
                    <a:alpha val="100000"/>
                  </a:srgbClr>
                </a:gs>
              </a:gsLst>
              <a:lin ang="2700000"/>
            </a:gradFill>
          </p:spPr>
        </p:sp>
        <p:sp>
          <p:nvSpPr>
            <p:cNvPr name="TextBox 7" id="7"/>
            <p:cNvSpPr txBox="true"/>
            <p:nvPr/>
          </p:nvSpPr>
          <p:spPr>
            <a:xfrm>
              <a:off x="0" y="-38100"/>
              <a:ext cx="812800" cy="850900"/>
            </a:xfrm>
            <a:prstGeom prst="rect">
              <a:avLst/>
            </a:prstGeom>
          </p:spPr>
          <p:txBody>
            <a:bodyPr anchor="ctr" rtlCol="false" tIns="50800" lIns="50800" bIns="50800" rIns="50800"/>
            <a:lstStyle/>
            <a:p>
              <a:pPr algn="ctr">
                <a:lnSpc>
                  <a:spcPts val="2659"/>
                </a:lnSpc>
              </a:pPr>
            </a:p>
          </p:txBody>
        </p:sp>
      </p:grpSp>
      <p:grpSp>
        <p:nvGrpSpPr>
          <p:cNvPr name="Group 8" id="8"/>
          <p:cNvGrpSpPr/>
          <p:nvPr/>
        </p:nvGrpSpPr>
        <p:grpSpPr>
          <a:xfrm rot="0">
            <a:off x="10408" y="2069139"/>
            <a:ext cx="17248892" cy="5210610"/>
            <a:chOff x="0" y="0"/>
            <a:chExt cx="13628754" cy="4117025"/>
          </a:xfrm>
        </p:grpSpPr>
        <p:sp>
          <p:nvSpPr>
            <p:cNvPr name="Freeform 9" id="9"/>
            <p:cNvSpPr/>
            <p:nvPr/>
          </p:nvSpPr>
          <p:spPr>
            <a:xfrm flipH="false" flipV="false" rot="0">
              <a:off x="0" y="0"/>
              <a:ext cx="13628754" cy="4117025"/>
            </a:xfrm>
            <a:custGeom>
              <a:avLst/>
              <a:gdLst/>
              <a:ahLst/>
              <a:cxnLst/>
              <a:rect r="r" b="b" t="t" l="l"/>
              <a:pathLst>
                <a:path h="4117025" w="13628754">
                  <a:moveTo>
                    <a:pt x="0" y="0"/>
                  </a:moveTo>
                  <a:lnTo>
                    <a:pt x="13628754" y="0"/>
                  </a:lnTo>
                  <a:lnTo>
                    <a:pt x="13628754" y="4117025"/>
                  </a:lnTo>
                  <a:lnTo>
                    <a:pt x="0" y="4117025"/>
                  </a:lnTo>
                  <a:close/>
                </a:path>
              </a:pathLst>
            </a:custGeom>
            <a:gradFill rotWithShape="true">
              <a:gsLst>
                <a:gs pos="0">
                  <a:srgbClr val="003A89">
                    <a:alpha val="100000"/>
                  </a:srgbClr>
                </a:gs>
                <a:gs pos="100000">
                  <a:srgbClr val="C700FF">
                    <a:alpha val="100000"/>
                  </a:srgbClr>
                </a:gs>
              </a:gsLst>
              <a:lin ang="2700000"/>
            </a:gradFill>
          </p:spPr>
        </p:sp>
        <p:sp>
          <p:nvSpPr>
            <p:cNvPr name="TextBox 10" id="10"/>
            <p:cNvSpPr txBox="true"/>
            <p:nvPr/>
          </p:nvSpPr>
          <p:spPr>
            <a:xfrm>
              <a:off x="0" y="-38100"/>
              <a:ext cx="13628754" cy="4155125"/>
            </a:xfrm>
            <a:prstGeom prst="rect">
              <a:avLst/>
            </a:prstGeom>
          </p:spPr>
          <p:txBody>
            <a:bodyPr anchor="ctr" rtlCol="false" tIns="50800" lIns="50800" bIns="50800" rIns="50800"/>
            <a:lstStyle/>
            <a:p>
              <a:pPr algn="ctr">
                <a:lnSpc>
                  <a:spcPts val="2659"/>
                </a:lnSpc>
              </a:pPr>
            </a:p>
          </p:txBody>
        </p:sp>
      </p:grpSp>
      <p:sp>
        <p:nvSpPr>
          <p:cNvPr name="Freeform 11" id="11"/>
          <p:cNvSpPr/>
          <p:nvPr/>
        </p:nvSpPr>
        <p:spPr>
          <a:xfrm flipH="true" flipV="false" rot="0">
            <a:off x="-682388" y="1271781"/>
            <a:ext cx="10764440" cy="9015219"/>
          </a:xfrm>
          <a:custGeom>
            <a:avLst/>
            <a:gdLst/>
            <a:ahLst/>
            <a:cxnLst/>
            <a:rect r="r" b="b" t="t" l="l"/>
            <a:pathLst>
              <a:path h="9015219" w="10764440">
                <a:moveTo>
                  <a:pt x="10764440" y="0"/>
                </a:moveTo>
                <a:lnTo>
                  <a:pt x="0" y="0"/>
                </a:lnTo>
                <a:lnTo>
                  <a:pt x="0" y="9015219"/>
                </a:lnTo>
                <a:lnTo>
                  <a:pt x="10764440" y="9015219"/>
                </a:lnTo>
                <a:lnTo>
                  <a:pt x="10764440" y="0"/>
                </a:lnTo>
                <a:close/>
              </a:path>
            </a:pathLst>
          </a:custGeom>
          <a:blipFill>
            <a:blip r:embed="rId2"/>
            <a:stretch>
              <a:fillRect l="0" t="0" r="0" b="0"/>
            </a:stretch>
          </a:blipFill>
        </p:spPr>
      </p:sp>
      <p:grpSp>
        <p:nvGrpSpPr>
          <p:cNvPr name="Group 12" id="12"/>
          <p:cNvGrpSpPr/>
          <p:nvPr/>
        </p:nvGrpSpPr>
        <p:grpSpPr>
          <a:xfrm rot="0">
            <a:off x="10594788" y="7987452"/>
            <a:ext cx="47625" cy="626604"/>
            <a:chOff x="0" y="0"/>
            <a:chExt cx="12543" cy="165032"/>
          </a:xfrm>
        </p:grpSpPr>
        <p:sp>
          <p:nvSpPr>
            <p:cNvPr name="Freeform 13" id="13"/>
            <p:cNvSpPr/>
            <p:nvPr/>
          </p:nvSpPr>
          <p:spPr>
            <a:xfrm flipH="false" flipV="false" rot="0">
              <a:off x="0" y="0"/>
              <a:ext cx="12543" cy="165032"/>
            </a:xfrm>
            <a:custGeom>
              <a:avLst/>
              <a:gdLst/>
              <a:ahLst/>
              <a:cxnLst/>
              <a:rect r="r" b="b" t="t" l="l"/>
              <a:pathLst>
                <a:path h="165032" w="12543">
                  <a:moveTo>
                    <a:pt x="0" y="0"/>
                  </a:moveTo>
                  <a:lnTo>
                    <a:pt x="12543" y="0"/>
                  </a:lnTo>
                  <a:lnTo>
                    <a:pt x="12543" y="165032"/>
                  </a:lnTo>
                  <a:lnTo>
                    <a:pt x="0" y="165032"/>
                  </a:lnTo>
                  <a:close/>
                </a:path>
              </a:pathLst>
            </a:custGeom>
            <a:gradFill rotWithShape="true">
              <a:gsLst>
                <a:gs pos="0">
                  <a:srgbClr val="003A89">
                    <a:alpha val="100000"/>
                  </a:srgbClr>
                </a:gs>
                <a:gs pos="100000">
                  <a:srgbClr val="C700FF">
                    <a:alpha val="100000"/>
                  </a:srgbClr>
                </a:gs>
              </a:gsLst>
              <a:lin ang="2700000"/>
            </a:gradFill>
          </p:spPr>
        </p:sp>
        <p:sp>
          <p:nvSpPr>
            <p:cNvPr name="TextBox 14" id="14"/>
            <p:cNvSpPr txBox="true"/>
            <p:nvPr/>
          </p:nvSpPr>
          <p:spPr>
            <a:xfrm>
              <a:off x="0" y="-38100"/>
              <a:ext cx="12543" cy="203132"/>
            </a:xfrm>
            <a:prstGeom prst="rect">
              <a:avLst/>
            </a:prstGeom>
          </p:spPr>
          <p:txBody>
            <a:bodyPr anchor="ctr" rtlCol="false" tIns="50800" lIns="50800" bIns="50800" rIns="50800"/>
            <a:lstStyle/>
            <a:p>
              <a:pPr algn="ctr">
                <a:lnSpc>
                  <a:spcPts val="2659"/>
                </a:lnSpc>
              </a:pPr>
            </a:p>
          </p:txBody>
        </p:sp>
      </p:grpSp>
      <p:sp>
        <p:nvSpPr>
          <p:cNvPr name="Freeform 15" id="15"/>
          <p:cNvSpPr/>
          <p:nvPr/>
        </p:nvSpPr>
        <p:spPr>
          <a:xfrm flipH="false" flipV="false" rot="0">
            <a:off x="1028700" y="336929"/>
            <a:ext cx="3249036" cy="757431"/>
          </a:xfrm>
          <a:custGeom>
            <a:avLst/>
            <a:gdLst/>
            <a:ahLst/>
            <a:cxnLst/>
            <a:rect r="r" b="b" t="t" l="l"/>
            <a:pathLst>
              <a:path h="757431" w="3249036">
                <a:moveTo>
                  <a:pt x="0" y="0"/>
                </a:moveTo>
                <a:lnTo>
                  <a:pt x="3249036" y="0"/>
                </a:lnTo>
                <a:lnTo>
                  <a:pt x="3249036" y="757431"/>
                </a:lnTo>
                <a:lnTo>
                  <a:pt x="0" y="757431"/>
                </a:lnTo>
                <a:lnTo>
                  <a:pt x="0" y="0"/>
                </a:lnTo>
                <a:close/>
              </a:path>
            </a:pathLst>
          </a:custGeom>
          <a:blipFill>
            <a:blip r:embed="rId3"/>
            <a:stretch>
              <a:fillRect l="0" t="0" r="0" b="0"/>
            </a:stretch>
          </a:blipFill>
        </p:spPr>
      </p:sp>
      <p:sp>
        <p:nvSpPr>
          <p:cNvPr name="TextBox 16" id="16"/>
          <p:cNvSpPr txBox="true"/>
          <p:nvPr/>
        </p:nvSpPr>
        <p:spPr>
          <a:xfrm rot="0">
            <a:off x="10594788" y="1794828"/>
            <a:ext cx="6664512" cy="3170797"/>
          </a:xfrm>
          <a:prstGeom prst="rect">
            <a:avLst/>
          </a:prstGeom>
        </p:spPr>
        <p:txBody>
          <a:bodyPr anchor="t" rtlCol="false" tIns="0" lIns="0" bIns="0" rIns="0">
            <a:spAutoFit/>
          </a:bodyPr>
          <a:lstStyle/>
          <a:p>
            <a:pPr algn="l">
              <a:lnSpc>
                <a:spcPts val="25718"/>
              </a:lnSpc>
              <a:spcBef>
                <a:spcPct val="0"/>
              </a:spcBef>
            </a:pPr>
            <a:r>
              <a:rPr lang="en-US" b="true" sz="18370">
                <a:solidFill>
                  <a:srgbClr val="FFFFFF"/>
                </a:solidFill>
                <a:latin typeface="Bebas Neue Bold"/>
                <a:ea typeface="Bebas Neue Bold"/>
                <a:cs typeface="Bebas Neue Bold"/>
                <a:sym typeface="Bebas Neue Bold"/>
              </a:rPr>
              <a:t>CAMPINA</a:t>
            </a:r>
          </a:p>
        </p:txBody>
      </p:sp>
      <p:sp>
        <p:nvSpPr>
          <p:cNvPr name="TextBox 17" id="17"/>
          <p:cNvSpPr txBox="true"/>
          <p:nvPr/>
        </p:nvSpPr>
        <p:spPr>
          <a:xfrm rot="0">
            <a:off x="10594788" y="3862953"/>
            <a:ext cx="6664512" cy="3170797"/>
          </a:xfrm>
          <a:prstGeom prst="rect">
            <a:avLst/>
          </a:prstGeom>
        </p:spPr>
        <p:txBody>
          <a:bodyPr anchor="t" rtlCol="false" tIns="0" lIns="0" bIns="0" rIns="0">
            <a:spAutoFit/>
          </a:bodyPr>
          <a:lstStyle/>
          <a:p>
            <a:pPr algn="l">
              <a:lnSpc>
                <a:spcPts val="25718"/>
              </a:lnSpc>
              <a:spcBef>
                <a:spcPct val="0"/>
              </a:spcBef>
            </a:pPr>
            <a:r>
              <a:rPr lang="en-US" b="true" sz="18370">
                <a:solidFill>
                  <a:srgbClr val="FFFFFF"/>
                </a:solidFill>
                <a:latin typeface="Bebas Neue Bold"/>
                <a:ea typeface="Bebas Neue Bold"/>
                <a:cs typeface="Bebas Neue Bold"/>
                <a:sym typeface="Bebas Neue Bold"/>
              </a:rPr>
              <a:t>360°</a:t>
            </a:r>
          </a:p>
        </p:txBody>
      </p:sp>
      <p:sp>
        <p:nvSpPr>
          <p:cNvPr name="TextBox 18" id="18"/>
          <p:cNvSpPr txBox="true"/>
          <p:nvPr/>
        </p:nvSpPr>
        <p:spPr>
          <a:xfrm rot="0">
            <a:off x="10888583" y="7985503"/>
            <a:ext cx="6076923" cy="563827"/>
          </a:xfrm>
          <a:prstGeom prst="rect">
            <a:avLst/>
          </a:prstGeom>
        </p:spPr>
        <p:txBody>
          <a:bodyPr anchor="t" rtlCol="false" tIns="0" lIns="0" bIns="0" rIns="0">
            <a:spAutoFit/>
          </a:bodyPr>
          <a:lstStyle/>
          <a:p>
            <a:pPr algn="ctr">
              <a:lnSpc>
                <a:spcPts val="4619"/>
              </a:lnSpc>
              <a:spcBef>
                <a:spcPct val="0"/>
              </a:spcBef>
            </a:pPr>
            <a:r>
              <a:rPr lang="en-US" b="true" sz="3299">
                <a:solidFill>
                  <a:srgbClr val="C101FB"/>
                </a:solidFill>
                <a:latin typeface="Canva Sans Bold"/>
                <a:ea typeface="Canva Sans Bold"/>
                <a:cs typeface="Canva Sans Bold"/>
                <a:sym typeface="Canva Sans Bold"/>
              </a:rPr>
              <a:t>Uma viagem virtual educativa</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18119337" y="7969812"/>
            <a:ext cx="168663" cy="1288488"/>
            <a:chOff x="0" y="0"/>
            <a:chExt cx="229432" cy="1752723"/>
          </a:xfrm>
        </p:grpSpPr>
        <p:sp>
          <p:nvSpPr>
            <p:cNvPr name="Freeform 3" id="3"/>
            <p:cNvSpPr/>
            <p:nvPr/>
          </p:nvSpPr>
          <p:spPr>
            <a:xfrm flipH="false" flipV="false" rot="0">
              <a:off x="0" y="0"/>
              <a:ext cx="229432" cy="1752723"/>
            </a:xfrm>
            <a:custGeom>
              <a:avLst/>
              <a:gdLst/>
              <a:ahLst/>
              <a:cxnLst/>
              <a:rect r="r" b="b" t="t" l="l"/>
              <a:pathLst>
                <a:path h="1752723" w="229432">
                  <a:moveTo>
                    <a:pt x="0" y="0"/>
                  </a:moveTo>
                  <a:lnTo>
                    <a:pt x="229432" y="0"/>
                  </a:lnTo>
                  <a:lnTo>
                    <a:pt x="229432" y="1752723"/>
                  </a:lnTo>
                  <a:lnTo>
                    <a:pt x="0" y="1752723"/>
                  </a:lnTo>
                  <a:close/>
                </a:path>
              </a:pathLst>
            </a:custGeom>
            <a:gradFill rotWithShape="true">
              <a:gsLst>
                <a:gs pos="0">
                  <a:srgbClr val="003A89">
                    <a:alpha val="100000"/>
                  </a:srgbClr>
                </a:gs>
                <a:gs pos="100000">
                  <a:srgbClr val="C700FF">
                    <a:alpha val="100000"/>
                  </a:srgbClr>
                </a:gs>
              </a:gsLst>
              <a:lin ang="2700000"/>
            </a:gradFill>
          </p:spPr>
        </p:sp>
        <p:sp>
          <p:nvSpPr>
            <p:cNvPr name="TextBox 4" id="4"/>
            <p:cNvSpPr txBox="true"/>
            <p:nvPr/>
          </p:nvSpPr>
          <p:spPr>
            <a:xfrm>
              <a:off x="0" y="-38100"/>
              <a:ext cx="229432" cy="1790823"/>
            </a:xfrm>
            <a:prstGeom prst="rect">
              <a:avLst/>
            </a:prstGeom>
          </p:spPr>
          <p:txBody>
            <a:bodyPr anchor="ctr" rtlCol="false" tIns="50800" lIns="50800" bIns="50800" rIns="50800"/>
            <a:lstStyle/>
            <a:p>
              <a:pPr algn="ctr">
                <a:lnSpc>
                  <a:spcPts val="2659"/>
                </a:lnSpc>
              </a:pPr>
            </a:p>
          </p:txBody>
        </p:sp>
      </p:grpSp>
      <p:grpSp>
        <p:nvGrpSpPr>
          <p:cNvPr name="Group 5" id="5"/>
          <p:cNvGrpSpPr/>
          <p:nvPr/>
        </p:nvGrpSpPr>
        <p:grpSpPr>
          <a:xfrm rot="0">
            <a:off x="16230600" y="0"/>
            <a:ext cx="1028700" cy="1028700"/>
            <a:chOff x="0" y="0"/>
            <a:chExt cx="812800" cy="812800"/>
          </a:xfrm>
        </p:grpSpPr>
        <p:sp>
          <p:nvSpPr>
            <p:cNvPr name="Freeform 6" id="6"/>
            <p:cNvSpPr/>
            <p:nvPr/>
          </p:nvSpPr>
          <p:spPr>
            <a:xfrm flipH="false" flipV="false" rot="0">
              <a:off x="0" y="0"/>
              <a:ext cx="812800" cy="812800"/>
            </a:xfrm>
            <a:custGeom>
              <a:avLst/>
              <a:gdLst/>
              <a:ahLst/>
              <a:cxnLst/>
              <a:rect r="r" b="b" t="t" l="l"/>
              <a:pathLst>
                <a:path h="812800" w="812800">
                  <a:moveTo>
                    <a:pt x="0" y="0"/>
                  </a:moveTo>
                  <a:lnTo>
                    <a:pt x="812800" y="0"/>
                  </a:lnTo>
                  <a:lnTo>
                    <a:pt x="812800" y="812800"/>
                  </a:lnTo>
                  <a:lnTo>
                    <a:pt x="0" y="812800"/>
                  </a:lnTo>
                  <a:close/>
                </a:path>
              </a:pathLst>
            </a:custGeom>
            <a:gradFill rotWithShape="true">
              <a:gsLst>
                <a:gs pos="0">
                  <a:srgbClr val="003A89">
                    <a:alpha val="100000"/>
                  </a:srgbClr>
                </a:gs>
                <a:gs pos="100000">
                  <a:srgbClr val="C700FF">
                    <a:alpha val="100000"/>
                  </a:srgbClr>
                </a:gs>
              </a:gsLst>
              <a:lin ang="2700000"/>
            </a:gradFill>
          </p:spPr>
        </p:sp>
        <p:sp>
          <p:nvSpPr>
            <p:cNvPr name="TextBox 7" id="7"/>
            <p:cNvSpPr txBox="true"/>
            <p:nvPr/>
          </p:nvSpPr>
          <p:spPr>
            <a:xfrm>
              <a:off x="0" y="-38100"/>
              <a:ext cx="812800" cy="850900"/>
            </a:xfrm>
            <a:prstGeom prst="rect">
              <a:avLst/>
            </a:prstGeom>
          </p:spPr>
          <p:txBody>
            <a:bodyPr anchor="ctr" rtlCol="false" tIns="50800" lIns="50800" bIns="50800" rIns="50800"/>
            <a:lstStyle/>
            <a:p>
              <a:pPr algn="ctr">
                <a:lnSpc>
                  <a:spcPts val="2659"/>
                </a:lnSpc>
              </a:pPr>
            </a:p>
          </p:txBody>
        </p:sp>
      </p:grpSp>
      <p:grpSp>
        <p:nvGrpSpPr>
          <p:cNvPr name="Group 8" id="8"/>
          <p:cNvGrpSpPr/>
          <p:nvPr/>
        </p:nvGrpSpPr>
        <p:grpSpPr>
          <a:xfrm rot="0">
            <a:off x="9403890" y="1028700"/>
            <a:ext cx="7855410" cy="3015519"/>
            <a:chOff x="0" y="0"/>
            <a:chExt cx="10473880" cy="4020692"/>
          </a:xfrm>
        </p:grpSpPr>
        <p:pic>
          <p:nvPicPr>
            <p:cNvPr name="Picture 9" id="9"/>
            <p:cNvPicPr>
              <a:picLocks noChangeAspect="true"/>
            </p:cNvPicPr>
            <p:nvPr/>
          </p:nvPicPr>
          <p:blipFill>
            <a:blip r:embed="rId2"/>
            <a:srcRect l="0" t="22420" r="0" b="22420"/>
            <a:stretch>
              <a:fillRect/>
            </a:stretch>
          </p:blipFill>
          <p:spPr>
            <a:xfrm flipH="false" flipV="false">
              <a:off x="0" y="0"/>
              <a:ext cx="10473880" cy="4020692"/>
            </a:xfrm>
            <a:prstGeom prst="rect">
              <a:avLst/>
            </a:prstGeom>
          </p:spPr>
        </p:pic>
      </p:grpSp>
      <p:grpSp>
        <p:nvGrpSpPr>
          <p:cNvPr name="Group 10" id="10"/>
          <p:cNvGrpSpPr/>
          <p:nvPr/>
        </p:nvGrpSpPr>
        <p:grpSpPr>
          <a:xfrm rot="0">
            <a:off x="9403890" y="4358544"/>
            <a:ext cx="7855410" cy="5928456"/>
            <a:chOff x="0" y="0"/>
            <a:chExt cx="10473880" cy="7904608"/>
          </a:xfrm>
        </p:grpSpPr>
        <p:pic>
          <p:nvPicPr>
            <p:cNvPr name="Picture 11" id="11"/>
            <p:cNvPicPr>
              <a:picLocks noChangeAspect="true"/>
            </p:cNvPicPr>
            <p:nvPr/>
          </p:nvPicPr>
          <p:blipFill>
            <a:blip r:embed="rId3"/>
            <a:srcRect l="0" t="12265" r="0" b="12265"/>
            <a:stretch>
              <a:fillRect/>
            </a:stretch>
          </p:blipFill>
          <p:spPr>
            <a:xfrm flipH="false" flipV="false">
              <a:off x="0" y="0"/>
              <a:ext cx="10473880" cy="7904608"/>
            </a:xfrm>
            <a:prstGeom prst="rect">
              <a:avLst/>
            </a:prstGeom>
          </p:spPr>
        </p:pic>
      </p:grpSp>
      <p:grpSp>
        <p:nvGrpSpPr>
          <p:cNvPr name="Group 12" id="12"/>
          <p:cNvGrpSpPr/>
          <p:nvPr/>
        </p:nvGrpSpPr>
        <p:grpSpPr>
          <a:xfrm rot="0">
            <a:off x="8375190" y="7322772"/>
            <a:ext cx="1028700" cy="2964228"/>
            <a:chOff x="0" y="0"/>
            <a:chExt cx="812800" cy="2342106"/>
          </a:xfrm>
        </p:grpSpPr>
        <p:sp>
          <p:nvSpPr>
            <p:cNvPr name="Freeform 13" id="13"/>
            <p:cNvSpPr/>
            <p:nvPr/>
          </p:nvSpPr>
          <p:spPr>
            <a:xfrm flipH="false" flipV="false" rot="0">
              <a:off x="0" y="0"/>
              <a:ext cx="812800" cy="2342106"/>
            </a:xfrm>
            <a:custGeom>
              <a:avLst/>
              <a:gdLst/>
              <a:ahLst/>
              <a:cxnLst/>
              <a:rect r="r" b="b" t="t" l="l"/>
              <a:pathLst>
                <a:path h="2342106" w="812800">
                  <a:moveTo>
                    <a:pt x="0" y="0"/>
                  </a:moveTo>
                  <a:lnTo>
                    <a:pt x="812800" y="0"/>
                  </a:lnTo>
                  <a:lnTo>
                    <a:pt x="812800" y="2342106"/>
                  </a:lnTo>
                  <a:lnTo>
                    <a:pt x="0" y="2342106"/>
                  </a:lnTo>
                  <a:close/>
                </a:path>
              </a:pathLst>
            </a:custGeom>
            <a:gradFill rotWithShape="true">
              <a:gsLst>
                <a:gs pos="0">
                  <a:srgbClr val="003A89">
                    <a:alpha val="100000"/>
                  </a:srgbClr>
                </a:gs>
                <a:gs pos="100000">
                  <a:srgbClr val="C700FF">
                    <a:alpha val="100000"/>
                  </a:srgbClr>
                </a:gs>
              </a:gsLst>
              <a:lin ang="2700000"/>
            </a:gradFill>
          </p:spPr>
        </p:sp>
        <p:sp>
          <p:nvSpPr>
            <p:cNvPr name="TextBox 14" id="14"/>
            <p:cNvSpPr txBox="true"/>
            <p:nvPr/>
          </p:nvSpPr>
          <p:spPr>
            <a:xfrm>
              <a:off x="0" y="-38100"/>
              <a:ext cx="812800" cy="2380206"/>
            </a:xfrm>
            <a:prstGeom prst="rect">
              <a:avLst/>
            </a:prstGeom>
          </p:spPr>
          <p:txBody>
            <a:bodyPr anchor="ctr" rtlCol="false" tIns="50800" lIns="50800" bIns="50800" rIns="50800"/>
            <a:lstStyle/>
            <a:p>
              <a:pPr algn="ctr">
                <a:lnSpc>
                  <a:spcPts val="2659"/>
                </a:lnSpc>
              </a:pPr>
            </a:p>
          </p:txBody>
        </p:sp>
      </p:grpSp>
      <p:sp>
        <p:nvSpPr>
          <p:cNvPr name="TextBox 15" id="15"/>
          <p:cNvSpPr txBox="true"/>
          <p:nvPr/>
        </p:nvSpPr>
        <p:spPr>
          <a:xfrm rot="0">
            <a:off x="1911158" y="1425236"/>
            <a:ext cx="4123286" cy="854049"/>
          </a:xfrm>
          <a:prstGeom prst="rect">
            <a:avLst/>
          </a:prstGeom>
        </p:spPr>
        <p:txBody>
          <a:bodyPr anchor="t" rtlCol="false" tIns="0" lIns="0" bIns="0" rIns="0">
            <a:spAutoFit/>
          </a:bodyPr>
          <a:lstStyle/>
          <a:p>
            <a:pPr algn="l">
              <a:lnSpc>
                <a:spcPts val="6999"/>
              </a:lnSpc>
              <a:spcBef>
                <a:spcPct val="0"/>
              </a:spcBef>
            </a:pPr>
            <a:r>
              <a:rPr lang="en-US" b="true" sz="4999">
                <a:solidFill>
                  <a:srgbClr val="C101FB"/>
                </a:solidFill>
                <a:latin typeface="Inter Bold"/>
                <a:ea typeface="Inter Bold"/>
                <a:cs typeface="Inter Bold"/>
                <a:sym typeface="Inter Bold"/>
              </a:rPr>
              <a:t>O PROJETO</a:t>
            </a:r>
          </a:p>
        </p:txBody>
      </p:sp>
      <p:sp>
        <p:nvSpPr>
          <p:cNvPr name="TextBox 16" id="16"/>
          <p:cNvSpPr txBox="true"/>
          <p:nvPr/>
        </p:nvSpPr>
        <p:spPr>
          <a:xfrm rot="0">
            <a:off x="1853362" y="2657861"/>
            <a:ext cx="6521828" cy="1868643"/>
          </a:xfrm>
          <a:prstGeom prst="rect">
            <a:avLst/>
          </a:prstGeom>
        </p:spPr>
        <p:txBody>
          <a:bodyPr anchor="t" rtlCol="false" tIns="0" lIns="0" bIns="0" rIns="0">
            <a:spAutoFit/>
          </a:bodyPr>
          <a:lstStyle/>
          <a:p>
            <a:pPr algn="l">
              <a:lnSpc>
                <a:spcPts val="2520"/>
              </a:lnSpc>
              <a:spcBef>
                <a:spcPct val="0"/>
              </a:spcBef>
            </a:pPr>
            <a:r>
              <a:rPr lang="en-US" sz="1800">
                <a:solidFill>
                  <a:srgbClr val="1F2020"/>
                </a:solidFill>
                <a:latin typeface="Open Sans"/>
                <a:ea typeface="Open Sans"/>
                <a:cs typeface="Open Sans"/>
                <a:sym typeface="Open Sans"/>
              </a:rPr>
              <a:t>O acesso a museus e espaços culturais muitas vezes é limitado por barreiras geográficas, temporais ou físicas. Como podemos expandir o alcance desses espaços, a toda rede e as suas comunidades tornando sua rica história e acervo acessíveis a um público mais amplo, incluindo escolas e comunidades distantes?</a:t>
            </a:r>
          </a:p>
        </p:txBody>
      </p:sp>
      <p:sp>
        <p:nvSpPr>
          <p:cNvPr name="TextBox 17" id="17"/>
          <p:cNvSpPr txBox="true"/>
          <p:nvPr/>
        </p:nvSpPr>
        <p:spPr>
          <a:xfrm rot="0">
            <a:off x="1841422" y="6132466"/>
            <a:ext cx="6187225" cy="2811536"/>
          </a:xfrm>
          <a:prstGeom prst="rect">
            <a:avLst/>
          </a:prstGeom>
        </p:spPr>
        <p:txBody>
          <a:bodyPr anchor="t" rtlCol="false" tIns="0" lIns="0" bIns="0" rIns="0">
            <a:spAutoFit/>
          </a:bodyPr>
          <a:lstStyle/>
          <a:p>
            <a:pPr algn="l">
              <a:lnSpc>
                <a:spcPts val="2520"/>
              </a:lnSpc>
              <a:spcBef>
                <a:spcPct val="0"/>
              </a:spcBef>
            </a:pPr>
            <a:r>
              <a:rPr lang="en-US" sz="1800">
                <a:solidFill>
                  <a:srgbClr val="1F2020"/>
                </a:solidFill>
                <a:latin typeface="Open Sans"/>
                <a:ea typeface="Open Sans"/>
                <a:cs typeface="Open Sans"/>
                <a:sym typeface="Open Sans"/>
              </a:rPr>
              <a:t>Propomos o desenvolvimento de um Tour Virtual Interativo em 360° desses espaços. Utilizando tecnologia de realidade virtual acessível (projeção 360°). O projeto permitirá que visitantes de qualquer lugar explorem esses espaços de forma imersiva, como se estivessem lá, através de uma página web compatível. Inicialmente, com dispositivos como Chromebooks, para uso pedagógico,ou com aquisição posterior de óculos VR ou cases, otimizando,portanto, a experiência.</a:t>
            </a:r>
          </a:p>
        </p:txBody>
      </p:sp>
      <p:sp>
        <p:nvSpPr>
          <p:cNvPr name="TextBox 18" id="18"/>
          <p:cNvSpPr txBox="true"/>
          <p:nvPr/>
        </p:nvSpPr>
        <p:spPr>
          <a:xfrm rot="0">
            <a:off x="1853362" y="5228883"/>
            <a:ext cx="2699443" cy="297153"/>
          </a:xfrm>
          <a:prstGeom prst="rect">
            <a:avLst/>
          </a:prstGeom>
        </p:spPr>
        <p:txBody>
          <a:bodyPr anchor="t" rtlCol="false" tIns="0" lIns="0" bIns="0" rIns="0">
            <a:spAutoFit/>
          </a:bodyPr>
          <a:lstStyle/>
          <a:p>
            <a:pPr algn="l">
              <a:lnSpc>
                <a:spcPts val="2520"/>
              </a:lnSpc>
              <a:spcBef>
                <a:spcPct val="0"/>
              </a:spcBef>
            </a:pPr>
            <a:r>
              <a:rPr lang="en-US" b="true" sz="1800">
                <a:solidFill>
                  <a:srgbClr val="C101FB"/>
                </a:solidFill>
                <a:latin typeface="Open Sans Bold"/>
                <a:ea typeface="Open Sans Bold"/>
                <a:cs typeface="Open Sans Bold"/>
                <a:sym typeface="Open Sans Bold"/>
              </a:rPr>
              <a:t>Solução proposta</a:t>
            </a: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1039108" y="5143500"/>
            <a:ext cx="17248892" cy="5143500"/>
            <a:chOff x="0" y="0"/>
            <a:chExt cx="22998523" cy="6858000"/>
          </a:xfrm>
        </p:grpSpPr>
        <p:pic>
          <p:nvPicPr>
            <p:cNvPr name="Picture 3" id="3"/>
            <p:cNvPicPr>
              <a:picLocks noChangeAspect="true"/>
            </p:cNvPicPr>
            <p:nvPr/>
          </p:nvPicPr>
          <p:blipFill>
            <a:blip r:embed="rId2"/>
            <a:srcRect l="0" t="20180" r="0" b="20180"/>
            <a:stretch>
              <a:fillRect/>
            </a:stretch>
          </p:blipFill>
          <p:spPr>
            <a:xfrm flipH="false" flipV="false">
              <a:off x="0" y="0"/>
              <a:ext cx="22998523" cy="6858000"/>
            </a:xfrm>
            <a:prstGeom prst="rect">
              <a:avLst/>
            </a:prstGeom>
          </p:spPr>
        </p:pic>
      </p:grpSp>
      <p:grpSp>
        <p:nvGrpSpPr>
          <p:cNvPr name="Group 4" id="4"/>
          <p:cNvGrpSpPr/>
          <p:nvPr/>
        </p:nvGrpSpPr>
        <p:grpSpPr>
          <a:xfrm rot="0">
            <a:off x="18119337" y="7969812"/>
            <a:ext cx="168663" cy="1288488"/>
            <a:chOff x="0" y="0"/>
            <a:chExt cx="229432" cy="1752723"/>
          </a:xfrm>
        </p:grpSpPr>
        <p:sp>
          <p:nvSpPr>
            <p:cNvPr name="Freeform 5" id="5"/>
            <p:cNvSpPr/>
            <p:nvPr/>
          </p:nvSpPr>
          <p:spPr>
            <a:xfrm flipH="false" flipV="false" rot="0">
              <a:off x="0" y="0"/>
              <a:ext cx="229432" cy="1752723"/>
            </a:xfrm>
            <a:custGeom>
              <a:avLst/>
              <a:gdLst/>
              <a:ahLst/>
              <a:cxnLst/>
              <a:rect r="r" b="b" t="t" l="l"/>
              <a:pathLst>
                <a:path h="1752723" w="229432">
                  <a:moveTo>
                    <a:pt x="0" y="0"/>
                  </a:moveTo>
                  <a:lnTo>
                    <a:pt x="229432" y="0"/>
                  </a:lnTo>
                  <a:lnTo>
                    <a:pt x="229432" y="1752723"/>
                  </a:lnTo>
                  <a:lnTo>
                    <a:pt x="0" y="1752723"/>
                  </a:lnTo>
                  <a:close/>
                </a:path>
              </a:pathLst>
            </a:custGeom>
            <a:gradFill rotWithShape="true">
              <a:gsLst>
                <a:gs pos="0">
                  <a:srgbClr val="003A89">
                    <a:alpha val="100000"/>
                  </a:srgbClr>
                </a:gs>
                <a:gs pos="100000">
                  <a:srgbClr val="C700FF">
                    <a:alpha val="100000"/>
                  </a:srgbClr>
                </a:gs>
              </a:gsLst>
              <a:lin ang="2700000"/>
            </a:gradFill>
          </p:spPr>
        </p:sp>
        <p:sp>
          <p:nvSpPr>
            <p:cNvPr name="TextBox 6" id="6"/>
            <p:cNvSpPr txBox="true"/>
            <p:nvPr/>
          </p:nvSpPr>
          <p:spPr>
            <a:xfrm>
              <a:off x="0" y="-38100"/>
              <a:ext cx="229432" cy="1790823"/>
            </a:xfrm>
            <a:prstGeom prst="rect">
              <a:avLst/>
            </a:prstGeom>
          </p:spPr>
          <p:txBody>
            <a:bodyPr anchor="ctr" rtlCol="false" tIns="50800" lIns="50800" bIns="50800" rIns="50800"/>
            <a:lstStyle/>
            <a:p>
              <a:pPr algn="ctr">
                <a:lnSpc>
                  <a:spcPts val="2659"/>
                </a:lnSpc>
              </a:pPr>
            </a:p>
          </p:txBody>
        </p:sp>
      </p:grpSp>
      <p:grpSp>
        <p:nvGrpSpPr>
          <p:cNvPr name="Group 7" id="7"/>
          <p:cNvGrpSpPr/>
          <p:nvPr/>
        </p:nvGrpSpPr>
        <p:grpSpPr>
          <a:xfrm rot="0">
            <a:off x="16744950" y="0"/>
            <a:ext cx="1028700" cy="1028700"/>
            <a:chOff x="0" y="0"/>
            <a:chExt cx="812800" cy="812800"/>
          </a:xfrm>
        </p:grpSpPr>
        <p:sp>
          <p:nvSpPr>
            <p:cNvPr name="Freeform 8" id="8"/>
            <p:cNvSpPr/>
            <p:nvPr/>
          </p:nvSpPr>
          <p:spPr>
            <a:xfrm flipH="false" flipV="false" rot="0">
              <a:off x="0" y="0"/>
              <a:ext cx="812800" cy="812800"/>
            </a:xfrm>
            <a:custGeom>
              <a:avLst/>
              <a:gdLst/>
              <a:ahLst/>
              <a:cxnLst/>
              <a:rect r="r" b="b" t="t" l="l"/>
              <a:pathLst>
                <a:path h="812800" w="812800">
                  <a:moveTo>
                    <a:pt x="0" y="0"/>
                  </a:moveTo>
                  <a:lnTo>
                    <a:pt x="812800" y="0"/>
                  </a:lnTo>
                  <a:lnTo>
                    <a:pt x="812800" y="812800"/>
                  </a:lnTo>
                  <a:lnTo>
                    <a:pt x="0" y="812800"/>
                  </a:lnTo>
                  <a:close/>
                </a:path>
              </a:pathLst>
            </a:custGeom>
            <a:gradFill rotWithShape="true">
              <a:gsLst>
                <a:gs pos="0">
                  <a:srgbClr val="003A89">
                    <a:alpha val="100000"/>
                  </a:srgbClr>
                </a:gs>
                <a:gs pos="100000">
                  <a:srgbClr val="C700FF">
                    <a:alpha val="100000"/>
                  </a:srgbClr>
                </a:gs>
              </a:gsLst>
              <a:lin ang="2700000"/>
            </a:gradFill>
          </p:spPr>
        </p:sp>
        <p:sp>
          <p:nvSpPr>
            <p:cNvPr name="TextBox 9" id="9"/>
            <p:cNvSpPr txBox="true"/>
            <p:nvPr/>
          </p:nvSpPr>
          <p:spPr>
            <a:xfrm>
              <a:off x="0" y="-38100"/>
              <a:ext cx="812800" cy="850900"/>
            </a:xfrm>
            <a:prstGeom prst="rect">
              <a:avLst/>
            </a:prstGeom>
          </p:spPr>
          <p:txBody>
            <a:bodyPr anchor="ctr" rtlCol="false" tIns="50800" lIns="50800" bIns="50800" rIns="50800"/>
            <a:lstStyle/>
            <a:p>
              <a:pPr algn="ctr">
                <a:lnSpc>
                  <a:spcPts val="2659"/>
                </a:lnSpc>
              </a:pPr>
            </a:p>
          </p:txBody>
        </p:sp>
      </p:grpSp>
      <p:grpSp>
        <p:nvGrpSpPr>
          <p:cNvPr name="Group 10" id="10"/>
          <p:cNvGrpSpPr/>
          <p:nvPr/>
        </p:nvGrpSpPr>
        <p:grpSpPr>
          <a:xfrm rot="0">
            <a:off x="0" y="5143500"/>
            <a:ext cx="1039108" cy="5143500"/>
            <a:chOff x="0" y="0"/>
            <a:chExt cx="821023" cy="4064000"/>
          </a:xfrm>
        </p:grpSpPr>
        <p:sp>
          <p:nvSpPr>
            <p:cNvPr name="Freeform 11" id="11"/>
            <p:cNvSpPr/>
            <p:nvPr/>
          </p:nvSpPr>
          <p:spPr>
            <a:xfrm flipH="false" flipV="false" rot="0">
              <a:off x="0" y="0"/>
              <a:ext cx="821023" cy="4064000"/>
            </a:xfrm>
            <a:custGeom>
              <a:avLst/>
              <a:gdLst/>
              <a:ahLst/>
              <a:cxnLst/>
              <a:rect r="r" b="b" t="t" l="l"/>
              <a:pathLst>
                <a:path h="4064000" w="821023">
                  <a:moveTo>
                    <a:pt x="0" y="0"/>
                  </a:moveTo>
                  <a:lnTo>
                    <a:pt x="821023" y="0"/>
                  </a:lnTo>
                  <a:lnTo>
                    <a:pt x="821023" y="4064000"/>
                  </a:lnTo>
                  <a:lnTo>
                    <a:pt x="0" y="4064000"/>
                  </a:lnTo>
                  <a:close/>
                </a:path>
              </a:pathLst>
            </a:custGeom>
            <a:gradFill rotWithShape="true">
              <a:gsLst>
                <a:gs pos="0">
                  <a:srgbClr val="003A89">
                    <a:alpha val="100000"/>
                  </a:srgbClr>
                </a:gs>
                <a:gs pos="100000">
                  <a:srgbClr val="C700FF">
                    <a:alpha val="100000"/>
                  </a:srgbClr>
                </a:gs>
              </a:gsLst>
              <a:lin ang="2700000"/>
            </a:gradFill>
          </p:spPr>
        </p:sp>
        <p:sp>
          <p:nvSpPr>
            <p:cNvPr name="TextBox 12" id="12"/>
            <p:cNvSpPr txBox="true"/>
            <p:nvPr/>
          </p:nvSpPr>
          <p:spPr>
            <a:xfrm>
              <a:off x="0" y="-38100"/>
              <a:ext cx="821023" cy="4102100"/>
            </a:xfrm>
            <a:prstGeom prst="rect">
              <a:avLst/>
            </a:prstGeom>
          </p:spPr>
          <p:txBody>
            <a:bodyPr anchor="ctr" rtlCol="false" tIns="50800" lIns="50800" bIns="50800" rIns="50800"/>
            <a:lstStyle/>
            <a:p>
              <a:pPr algn="ctr">
                <a:lnSpc>
                  <a:spcPts val="2659"/>
                </a:lnSpc>
              </a:pPr>
            </a:p>
          </p:txBody>
        </p:sp>
      </p:grpSp>
      <p:sp>
        <p:nvSpPr>
          <p:cNvPr name="TextBox 13" id="13"/>
          <p:cNvSpPr txBox="true"/>
          <p:nvPr/>
        </p:nvSpPr>
        <p:spPr>
          <a:xfrm rot="0">
            <a:off x="2098910" y="1599369"/>
            <a:ext cx="5110646" cy="1594455"/>
          </a:xfrm>
          <a:prstGeom prst="rect">
            <a:avLst/>
          </a:prstGeom>
        </p:spPr>
        <p:txBody>
          <a:bodyPr anchor="t" rtlCol="false" tIns="0" lIns="0" bIns="0" rIns="0">
            <a:spAutoFit/>
          </a:bodyPr>
          <a:lstStyle/>
          <a:p>
            <a:pPr algn="l">
              <a:lnSpc>
                <a:spcPts val="6381"/>
              </a:lnSpc>
            </a:pPr>
            <a:r>
              <a:rPr lang="en-US" sz="4557" b="true">
                <a:solidFill>
                  <a:srgbClr val="C101FB"/>
                </a:solidFill>
                <a:latin typeface="Inter Bold"/>
                <a:ea typeface="Inter Bold"/>
                <a:cs typeface="Inter Bold"/>
                <a:sym typeface="Inter Bold"/>
              </a:rPr>
              <a:t>TECNOLOGIAS </a:t>
            </a:r>
          </a:p>
          <a:p>
            <a:pPr algn="l">
              <a:lnSpc>
                <a:spcPts val="6381"/>
              </a:lnSpc>
              <a:spcBef>
                <a:spcPct val="0"/>
              </a:spcBef>
            </a:pPr>
            <a:r>
              <a:rPr lang="en-US" b="true" sz="4557">
                <a:solidFill>
                  <a:srgbClr val="C101FB"/>
                </a:solidFill>
                <a:latin typeface="Inter Bold"/>
                <a:ea typeface="Inter Bold"/>
                <a:cs typeface="Inter Bold"/>
                <a:sym typeface="Inter Bold"/>
              </a:rPr>
              <a:t>UTILIZADAS</a:t>
            </a:r>
          </a:p>
        </p:txBody>
      </p:sp>
      <p:sp>
        <p:nvSpPr>
          <p:cNvPr name="TextBox 14" id="14"/>
          <p:cNvSpPr txBox="true"/>
          <p:nvPr/>
        </p:nvSpPr>
        <p:spPr>
          <a:xfrm rot="0">
            <a:off x="7984266" y="1666044"/>
            <a:ext cx="8282647" cy="2811536"/>
          </a:xfrm>
          <a:prstGeom prst="rect">
            <a:avLst/>
          </a:prstGeom>
        </p:spPr>
        <p:txBody>
          <a:bodyPr anchor="t" rtlCol="false" tIns="0" lIns="0" bIns="0" rIns="0">
            <a:spAutoFit/>
          </a:bodyPr>
          <a:lstStyle/>
          <a:p>
            <a:pPr algn="l" marL="388620" indent="-194310" lvl="1">
              <a:lnSpc>
                <a:spcPts val="2520"/>
              </a:lnSpc>
              <a:buFont typeface="Arial"/>
              <a:buChar char="•"/>
            </a:pPr>
            <a:r>
              <a:rPr lang="en-US" sz="1800">
                <a:solidFill>
                  <a:srgbClr val="632375"/>
                </a:solidFill>
                <a:latin typeface="Open Sans"/>
                <a:ea typeface="Open Sans"/>
                <a:cs typeface="Open Sans"/>
                <a:sym typeface="Open Sans"/>
              </a:rPr>
              <a:t>Projeção 360° (VR Acessível): Experiência imersiva que simula a presença no local.</a:t>
            </a:r>
          </a:p>
          <a:p>
            <a:pPr algn="l" marL="388620" indent="-194310" lvl="1">
              <a:lnSpc>
                <a:spcPts val="2520"/>
              </a:lnSpc>
              <a:buFont typeface="Arial"/>
              <a:buChar char="•"/>
            </a:pPr>
            <a:r>
              <a:rPr lang="en-US" sz="1800">
                <a:solidFill>
                  <a:srgbClr val="632375"/>
                </a:solidFill>
                <a:latin typeface="Open Sans"/>
                <a:ea typeface="Open Sans"/>
                <a:cs typeface="Open Sans"/>
                <a:sym typeface="Open Sans"/>
              </a:rPr>
              <a:t>H5P: Ferramenta interativa de código aberto que permitirá a criação de experiências ricas com pontos de interesse clicáveis, informações adicionais, vídeos e áudios diretamente nas imagens 360°.</a:t>
            </a:r>
          </a:p>
          <a:p>
            <a:pPr algn="l" marL="388620" indent="-194310" lvl="1">
              <a:lnSpc>
                <a:spcPts val="2520"/>
              </a:lnSpc>
              <a:buFont typeface="Arial"/>
              <a:buChar char="•"/>
            </a:pPr>
            <a:r>
              <a:rPr lang="en-US" sz="1800">
                <a:solidFill>
                  <a:srgbClr val="632375"/>
                </a:solidFill>
                <a:latin typeface="Open Sans"/>
                <a:ea typeface="Open Sans"/>
                <a:cs typeface="Open Sans"/>
                <a:sym typeface="Open Sans"/>
              </a:rPr>
              <a:t>Página Web: A plataforma final de acesso, garantindo ampla compatibilidade.</a:t>
            </a:r>
          </a:p>
          <a:p>
            <a:pPr algn="l" marL="388620" indent="-194310" lvl="1">
              <a:lnSpc>
                <a:spcPts val="2520"/>
              </a:lnSpc>
              <a:buFont typeface="Arial"/>
              <a:buChar char="•"/>
            </a:pPr>
            <a:r>
              <a:rPr lang="en-US" sz="1800">
                <a:solidFill>
                  <a:srgbClr val="632375"/>
                </a:solidFill>
                <a:latin typeface="Open Sans"/>
                <a:ea typeface="Open Sans"/>
                <a:cs typeface="Open Sans"/>
                <a:sym typeface="Open Sans"/>
              </a:rPr>
              <a:t>Dispositivos Acessíveis: Foco na visualização fluida em Chromebooks e outros dispositivos de baixo custo, democratizando o acesso.</a:t>
            </a:r>
          </a:p>
        </p:txBody>
      </p:sp>
      <p:grpSp>
        <p:nvGrpSpPr>
          <p:cNvPr name="Group 15" id="15"/>
          <p:cNvGrpSpPr/>
          <p:nvPr/>
        </p:nvGrpSpPr>
        <p:grpSpPr>
          <a:xfrm rot="0">
            <a:off x="3340266" y="3813977"/>
            <a:ext cx="1642999" cy="475690"/>
            <a:chOff x="0" y="0"/>
            <a:chExt cx="469609" cy="135963"/>
          </a:xfrm>
        </p:grpSpPr>
        <p:sp>
          <p:nvSpPr>
            <p:cNvPr name="Freeform 16" id="16"/>
            <p:cNvSpPr/>
            <p:nvPr/>
          </p:nvSpPr>
          <p:spPr>
            <a:xfrm flipH="false" flipV="false" rot="0">
              <a:off x="0" y="0"/>
              <a:ext cx="469609" cy="135963"/>
            </a:xfrm>
            <a:custGeom>
              <a:avLst/>
              <a:gdLst/>
              <a:ahLst/>
              <a:cxnLst/>
              <a:rect r="r" b="b" t="t" l="l"/>
              <a:pathLst>
                <a:path h="135963" w="469609">
                  <a:moveTo>
                    <a:pt x="67982" y="0"/>
                  </a:moveTo>
                  <a:lnTo>
                    <a:pt x="401627" y="0"/>
                  </a:lnTo>
                  <a:cubicBezTo>
                    <a:pt x="439172" y="0"/>
                    <a:pt x="469609" y="30436"/>
                    <a:pt x="469609" y="67982"/>
                  </a:cubicBezTo>
                  <a:lnTo>
                    <a:pt x="469609" y="67982"/>
                  </a:lnTo>
                  <a:cubicBezTo>
                    <a:pt x="469609" y="86012"/>
                    <a:pt x="462446" y="103303"/>
                    <a:pt x="449697" y="116052"/>
                  </a:cubicBezTo>
                  <a:cubicBezTo>
                    <a:pt x="436948" y="128801"/>
                    <a:pt x="419657" y="135963"/>
                    <a:pt x="401627" y="135963"/>
                  </a:cubicBezTo>
                  <a:lnTo>
                    <a:pt x="67982" y="135963"/>
                  </a:lnTo>
                  <a:cubicBezTo>
                    <a:pt x="30436" y="135963"/>
                    <a:pt x="0" y="105527"/>
                    <a:pt x="0" y="67982"/>
                  </a:cubicBezTo>
                  <a:lnTo>
                    <a:pt x="0" y="67982"/>
                  </a:lnTo>
                  <a:cubicBezTo>
                    <a:pt x="0" y="30436"/>
                    <a:pt x="30436" y="0"/>
                    <a:pt x="67982" y="0"/>
                  </a:cubicBezTo>
                  <a:close/>
                </a:path>
              </a:pathLst>
            </a:custGeom>
            <a:solidFill>
              <a:srgbClr val="000000">
                <a:alpha val="0"/>
              </a:srgbClr>
            </a:solidFill>
            <a:ln w="38100" cap="rnd">
              <a:gradFill>
                <a:gsLst>
                  <a:gs pos="0">
                    <a:srgbClr val="662274">
                      <a:alpha val="100000"/>
                    </a:srgbClr>
                  </a:gs>
                  <a:gs pos="100000">
                    <a:srgbClr val="195B98">
                      <a:alpha val="100000"/>
                    </a:srgbClr>
                  </a:gs>
                </a:gsLst>
                <a:lin ang="2700000"/>
              </a:gradFill>
              <a:prstDash val="solid"/>
              <a:round/>
            </a:ln>
          </p:spPr>
        </p:sp>
        <p:sp>
          <p:nvSpPr>
            <p:cNvPr name="TextBox 17" id="17"/>
            <p:cNvSpPr txBox="true"/>
            <p:nvPr/>
          </p:nvSpPr>
          <p:spPr>
            <a:xfrm>
              <a:off x="0" y="-38100"/>
              <a:ext cx="469609" cy="174063"/>
            </a:xfrm>
            <a:prstGeom prst="rect">
              <a:avLst/>
            </a:prstGeom>
          </p:spPr>
          <p:txBody>
            <a:bodyPr anchor="ctr" rtlCol="false" tIns="25400" lIns="25400" bIns="25400" rIns="25400"/>
            <a:lstStyle/>
            <a:p>
              <a:pPr algn="ctr" marL="0" indent="0" lvl="0">
                <a:lnSpc>
                  <a:spcPts val="2520"/>
                </a:lnSpc>
                <a:spcBef>
                  <a:spcPct val="0"/>
                </a:spcBef>
              </a:pPr>
              <a:r>
                <a:rPr lang="en-US" sz="1800" spc="53" u="sng">
                  <a:solidFill>
                    <a:srgbClr val="632375"/>
                  </a:solidFill>
                  <a:latin typeface="Neue Machina"/>
                  <a:ea typeface="Neue Machina"/>
                  <a:cs typeface="Neue Machina"/>
                  <a:sym typeface="Neue Machina"/>
                  <a:hlinkClick r:id="rId3" tooltip="https://tour360.meupasseiovirtual.com/0999/69344/demonstracao-de-tour-virtual-360-pagina-inicial-do-site/tourvirtual/"/>
                </a:rPr>
                <a:t>Exemplo</a:t>
              </a:r>
            </a:p>
          </p:txBody>
        </p:sp>
      </p:gr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18119337" y="7969812"/>
            <a:ext cx="168663" cy="1288488"/>
            <a:chOff x="0" y="0"/>
            <a:chExt cx="229432" cy="1752723"/>
          </a:xfrm>
        </p:grpSpPr>
        <p:sp>
          <p:nvSpPr>
            <p:cNvPr name="Freeform 3" id="3"/>
            <p:cNvSpPr/>
            <p:nvPr/>
          </p:nvSpPr>
          <p:spPr>
            <a:xfrm flipH="false" flipV="false" rot="0">
              <a:off x="0" y="0"/>
              <a:ext cx="229432" cy="1752723"/>
            </a:xfrm>
            <a:custGeom>
              <a:avLst/>
              <a:gdLst/>
              <a:ahLst/>
              <a:cxnLst/>
              <a:rect r="r" b="b" t="t" l="l"/>
              <a:pathLst>
                <a:path h="1752723" w="229432">
                  <a:moveTo>
                    <a:pt x="0" y="0"/>
                  </a:moveTo>
                  <a:lnTo>
                    <a:pt x="229432" y="0"/>
                  </a:lnTo>
                  <a:lnTo>
                    <a:pt x="229432" y="1752723"/>
                  </a:lnTo>
                  <a:lnTo>
                    <a:pt x="0" y="1752723"/>
                  </a:lnTo>
                  <a:close/>
                </a:path>
              </a:pathLst>
            </a:custGeom>
            <a:gradFill rotWithShape="true">
              <a:gsLst>
                <a:gs pos="0">
                  <a:srgbClr val="003A89">
                    <a:alpha val="100000"/>
                  </a:srgbClr>
                </a:gs>
                <a:gs pos="100000">
                  <a:srgbClr val="C700FF">
                    <a:alpha val="100000"/>
                  </a:srgbClr>
                </a:gs>
              </a:gsLst>
              <a:lin ang="2700000"/>
            </a:gradFill>
          </p:spPr>
        </p:sp>
        <p:sp>
          <p:nvSpPr>
            <p:cNvPr name="TextBox 4" id="4"/>
            <p:cNvSpPr txBox="true"/>
            <p:nvPr/>
          </p:nvSpPr>
          <p:spPr>
            <a:xfrm>
              <a:off x="0" y="-38100"/>
              <a:ext cx="229432" cy="1790823"/>
            </a:xfrm>
            <a:prstGeom prst="rect">
              <a:avLst/>
            </a:prstGeom>
          </p:spPr>
          <p:txBody>
            <a:bodyPr anchor="ctr" rtlCol="false" tIns="50800" lIns="50800" bIns="50800" rIns="50800"/>
            <a:lstStyle/>
            <a:p>
              <a:pPr algn="ctr">
                <a:lnSpc>
                  <a:spcPts val="2659"/>
                </a:lnSpc>
              </a:pPr>
            </a:p>
          </p:txBody>
        </p:sp>
      </p:grpSp>
      <p:grpSp>
        <p:nvGrpSpPr>
          <p:cNvPr name="Group 5" id="5"/>
          <p:cNvGrpSpPr/>
          <p:nvPr/>
        </p:nvGrpSpPr>
        <p:grpSpPr>
          <a:xfrm rot="0">
            <a:off x="16230600" y="0"/>
            <a:ext cx="1028700" cy="1028700"/>
            <a:chOff x="0" y="0"/>
            <a:chExt cx="812800" cy="812800"/>
          </a:xfrm>
        </p:grpSpPr>
        <p:sp>
          <p:nvSpPr>
            <p:cNvPr name="Freeform 6" id="6"/>
            <p:cNvSpPr/>
            <p:nvPr/>
          </p:nvSpPr>
          <p:spPr>
            <a:xfrm flipH="false" flipV="false" rot="0">
              <a:off x="0" y="0"/>
              <a:ext cx="812800" cy="812800"/>
            </a:xfrm>
            <a:custGeom>
              <a:avLst/>
              <a:gdLst/>
              <a:ahLst/>
              <a:cxnLst/>
              <a:rect r="r" b="b" t="t" l="l"/>
              <a:pathLst>
                <a:path h="812800" w="812800">
                  <a:moveTo>
                    <a:pt x="0" y="0"/>
                  </a:moveTo>
                  <a:lnTo>
                    <a:pt x="812800" y="0"/>
                  </a:lnTo>
                  <a:lnTo>
                    <a:pt x="812800" y="812800"/>
                  </a:lnTo>
                  <a:lnTo>
                    <a:pt x="0" y="812800"/>
                  </a:lnTo>
                  <a:close/>
                </a:path>
              </a:pathLst>
            </a:custGeom>
            <a:gradFill rotWithShape="true">
              <a:gsLst>
                <a:gs pos="0">
                  <a:srgbClr val="003A89">
                    <a:alpha val="100000"/>
                  </a:srgbClr>
                </a:gs>
                <a:gs pos="100000">
                  <a:srgbClr val="C700FF">
                    <a:alpha val="100000"/>
                  </a:srgbClr>
                </a:gs>
              </a:gsLst>
              <a:lin ang="2700000"/>
            </a:gradFill>
          </p:spPr>
        </p:sp>
        <p:sp>
          <p:nvSpPr>
            <p:cNvPr name="TextBox 7" id="7"/>
            <p:cNvSpPr txBox="true"/>
            <p:nvPr/>
          </p:nvSpPr>
          <p:spPr>
            <a:xfrm>
              <a:off x="0" y="-38100"/>
              <a:ext cx="812800" cy="850900"/>
            </a:xfrm>
            <a:prstGeom prst="rect">
              <a:avLst/>
            </a:prstGeom>
          </p:spPr>
          <p:txBody>
            <a:bodyPr anchor="ctr" rtlCol="false" tIns="50800" lIns="50800" bIns="50800" rIns="50800"/>
            <a:lstStyle/>
            <a:p>
              <a:pPr algn="ctr">
                <a:lnSpc>
                  <a:spcPts val="2659"/>
                </a:lnSpc>
              </a:pPr>
            </a:p>
          </p:txBody>
        </p:sp>
      </p:grpSp>
      <p:grpSp>
        <p:nvGrpSpPr>
          <p:cNvPr name="Group 8" id="8"/>
          <p:cNvGrpSpPr/>
          <p:nvPr/>
        </p:nvGrpSpPr>
        <p:grpSpPr>
          <a:xfrm rot="0">
            <a:off x="0" y="0"/>
            <a:ext cx="5032179" cy="10287000"/>
            <a:chOff x="0" y="0"/>
            <a:chExt cx="6709573" cy="13716000"/>
          </a:xfrm>
        </p:grpSpPr>
        <p:pic>
          <p:nvPicPr>
            <p:cNvPr name="Picture 9" id="9"/>
            <p:cNvPicPr>
              <a:picLocks noChangeAspect="true"/>
            </p:cNvPicPr>
            <p:nvPr/>
          </p:nvPicPr>
          <p:blipFill>
            <a:blip r:embed="rId2"/>
            <a:srcRect l="17388" t="0" r="17388" b="0"/>
            <a:stretch>
              <a:fillRect/>
            </a:stretch>
          </p:blipFill>
          <p:spPr>
            <a:xfrm flipH="false" flipV="false">
              <a:off x="0" y="0"/>
              <a:ext cx="6709573" cy="13716000"/>
            </a:xfrm>
            <a:prstGeom prst="rect">
              <a:avLst/>
            </a:prstGeom>
          </p:spPr>
        </p:pic>
      </p:grpSp>
      <p:grpSp>
        <p:nvGrpSpPr>
          <p:cNvPr name="Group 10" id="10"/>
          <p:cNvGrpSpPr/>
          <p:nvPr/>
        </p:nvGrpSpPr>
        <p:grpSpPr>
          <a:xfrm rot="0">
            <a:off x="5032179" y="5143500"/>
            <a:ext cx="1028700" cy="5143500"/>
            <a:chOff x="0" y="0"/>
            <a:chExt cx="812800" cy="4064000"/>
          </a:xfrm>
        </p:grpSpPr>
        <p:sp>
          <p:nvSpPr>
            <p:cNvPr name="Freeform 11" id="11"/>
            <p:cNvSpPr/>
            <p:nvPr/>
          </p:nvSpPr>
          <p:spPr>
            <a:xfrm flipH="false" flipV="false" rot="0">
              <a:off x="0" y="0"/>
              <a:ext cx="812800" cy="4064000"/>
            </a:xfrm>
            <a:custGeom>
              <a:avLst/>
              <a:gdLst/>
              <a:ahLst/>
              <a:cxnLst/>
              <a:rect r="r" b="b" t="t" l="l"/>
              <a:pathLst>
                <a:path h="4064000" w="812800">
                  <a:moveTo>
                    <a:pt x="0" y="0"/>
                  </a:moveTo>
                  <a:lnTo>
                    <a:pt x="812800" y="0"/>
                  </a:lnTo>
                  <a:lnTo>
                    <a:pt x="812800" y="4064000"/>
                  </a:lnTo>
                  <a:lnTo>
                    <a:pt x="0" y="4064000"/>
                  </a:lnTo>
                  <a:close/>
                </a:path>
              </a:pathLst>
            </a:custGeom>
            <a:gradFill rotWithShape="true">
              <a:gsLst>
                <a:gs pos="0">
                  <a:srgbClr val="003A89">
                    <a:alpha val="100000"/>
                  </a:srgbClr>
                </a:gs>
                <a:gs pos="100000">
                  <a:srgbClr val="C700FF">
                    <a:alpha val="100000"/>
                  </a:srgbClr>
                </a:gs>
              </a:gsLst>
              <a:lin ang="2700000"/>
            </a:gradFill>
          </p:spPr>
        </p:sp>
        <p:sp>
          <p:nvSpPr>
            <p:cNvPr name="TextBox 12" id="12"/>
            <p:cNvSpPr txBox="true"/>
            <p:nvPr/>
          </p:nvSpPr>
          <p:spPr>
            <a:xfrm>
              <a:off x="0" y="-38100"/>
              <a:ext cx="812800" cy="4102100"/>
            </a:xfrm>
            <a:prstGeom prst="rect">
              <a:avLst/>
            </a:prstGeom>
          </p:spPr>
          <p:txBody>
            <a:bodyPr anchor="ctr" rtlCol="false" tIns="50800" lIns="50800" bIns="50800" rIns="50800"/>
            <a:lstStyle/>
            <a:p>
              <a:pPr algn="ctr">
                <a:lnSpc>
                  <a:spcPts val="2659"/>
                </a:lnSpc>
              </a:pPr>
            </a:p>
          </p:txBody>
        </p:sp>
      </p:grpSp>
      <p:grpSp>
        <p:nvGrpSpPr>
          <p:cNvPr name="Group 13" id="13"/>
          <p:cNvGrpSpPr/>
          <p:nvPr/>
        </p:nvGrpSpPr>
        <p:grpSpPr>
          <a:xfrm rot="0">
            <a:off x="6391647" y="3594511"/>
            <a:ext cx="810483" cy="810483"/>
            <a:chOff x="0" y="0"/>
            <a:chExt cx="812800" cy="812800"/>
          </a:xfrm>
        </p:grpSpPr>
        <p:sp>
          <p:nvSpPr>
            <p:cNvPr name="Freeform 14" id="14"/>
            <p:cNvSpPr/>
            <p:nvPr/>
          </p:nvSpPr>
          <p:spPr>
            <a:xfrm flipH="false" flipV="false" rot="0">
              <a:off x="0" y="0"/>
              <a:ext cx="812800" cy="812800"/>
            </a:xfrm>
            <a:custGeom>
              <a:avLst/>
              <a:gdLst/>
              <a:ahLst/>
              <a:cxnLst/>
              <a:rect r="r" b="b" t="t" l="l"/>
              <a:pathLst>
                <a:path h="812800" w="812800">
                  <a:moveTo>
                    <a:pt x="0" y="0"/>
                  </a:moveTo>
                  <a:lnTo>
                    <a:pt x="812800" y="0"/>
                  </a:lnTo>
                  <a:lnTo>
                    <a:pt x="812800" y="812800"/>
                  </a:lnTo>
                  <a:lnTo>
                    <a:pt x="0" y="812800"/>
                  </a:lnTo>
                  <a:close/>
                </a:path>
              </a:pathLst>
            </a:custGeom>
            <a:gradFill rotWithShape="true">
              <a:gsLst>
                <a:gs pos="0">
                  <a:srgbClr val="003A89">
                    <a:alpha val="100000"/>
                  </a:srgbClr>
                </a:gs>
                <a:gs pos="100000">
                  <a:srgbClr val="C700FF">
                    <a:alpha val="100000"/>
                  </a:srgbClr>
                </a:gs>
              </a:gsLst>
              <a:lin ang="2700000"/>
            </a:gradFill>
          </p:spPr>
        </p:sp>
        <p:sp>
          <p:nvSpPr>
            <p:cNvPr name="TextBox 15" id="15"/>
            <p:cNvSpPr txBox="true"/>
            <p:nvPr/>
          </p:nvSpPr>
          <p:spPr>
            <a:xfrm>
              <a:off x="0" y="-47625"/>
              <a:ext cx="812800" cy="860425"/>
            </a:xfrm>
            <a:prstGeom prst="rect">
              <a:avLst/>
            </a:prstGeom>
          </p:spPr>
          <p:txBody>
            <a:bodyPr anchor="ctr" rtlCol="false" tIns="50800" lIns="50800" bIns="50800" rIns="50800"/>
            <a:lstStyle/>
            <a:p>
              <a:pPr algn="ctr">
                <a:lnSpc>
                  <a:spcPts val="2239"/>
                </a:lnSpc>
              </a:pPr>
            </a:p>
          </p:txBody>
        </p:sp>
      </p:grpSp>
      <p:grpSp>
        <p:nvGrpSpPr>
          <p:cNvPr name="Group 16" id="16"/>
          <p:cNvGrpSpPr/>
          <p:nvPr/>
        </p:nvGrpSpPr>
        <p:grpSpPr>
          <a:xfrm rot="0">
            <a:off x="12253334" y="3594511"/>
            <a:ext cx="810483" cy="810483"/>
            <a:chOff x="0" y="0"/>
            <a:chExt cx="812800" cy="812800"/>
          </a:xfrm>
        </p:grpSpPr>
        <p:sp>
          <p:nvSpPr>
            <p:cNvPr name="Freeform 17" id="17"/>
            <p:cNvSpPr/>
            <p:nvPr/>
          </p:nvSpPr>
          <p:spPr>
            <a:xfrm flipH="false" flipV="false" rot="0">
              <a:off x="0" y="0"/>
              <a:ext cx="812800" cy="812800"/>
            </a:xfrm>
            <a:custGeom>
              <a:avLst/>
              <a:gdLst/>
              <a:ahLst/>
              <a:cxnLst/>
              <a:rect r="r" b="b" t="t" l="l"/>
              <a:pathLst>
                <a:path h="812800" w="812800">
                  <a:moveTo>
                    <a:pt x="0" y="0"/>
                  </a:moveTo>
                  <a:lnTo>
                    <a:pt x="812800" y="0"/>
                  </a:lnTo>
                  <a:lnTo>
                    <a:pt x="812800" y="812800"/>
                  </a:lnTo>
                  <a:lnTo>
                    <a:pt x="0" y="812800"/>
                  </a:lnTo>
                  <a:close/>
                </a:path>
              </a:pathLst>
            </a:custGeom>
            <a:gradFill rotWithShape="true">
              <a:gsLst>
                <a:gs pos="0">
                  <a:srgbClr val="003A89">
                    <a:alpha val="100000"/>
                  </a:srgbClr>
                </a:gs>
                <a:gs pos="100000">
                  <a:srgbClr val="C700FF">
                    <a:alpha val="100000"/>
                  </a:srgbClr>
                </a:gs>
              </a:gsLst>
              <a:lin ang="2700000"/>
            </a:gradFill>
          </p:spPr>
        </p:sp>
        <p:sp>
          <p:nvSpPr>
            <p:cNvPr name="TextBox 18" id="18"/>
            <p:cNvSpPr txBox="true"/>
            <p:nvPr/>
          </p:nvSpPr>
          <p:spPr>
            <a:xfrm>
              <a:off x="0" y="-47625"/>
              <a:ext cx="812800" cy="860425"/>
            </a:xfrm>
            <a:prstGeom prst="rect">
              <a:avLst/>
            </a:prstGeom>
          </p:spPr>
          <p:txBody>
            <a:bodyPr anchor="ctr" rtlCol="false" tIns="50800" lIns="50800" bIns="50800" rIns="50800"/>
            <a:lstStyle/>
            <a:p>
              <a:pPr algn="ctr">
                <a:lnSpc>
                  <a:spcPts val="2239"/>
                </a:lnSpc>
              </a:pPr>
            </a:p>
          </p:txBody>
        </p:sp>
      </p:grpSp>
      <p:grpSp>
        <p:nvGrpSpPr>
          <p:cNvPr name="Group 19" id="19"/>
          <p:cNvGrpSpPr/>
          <p:nvPr/>
        </p:nvGrpSpPr>
        <p:grpSpPr>
          <a:xfrm rot="0">
            <a:off x="6391647" y="6443546"/>
            <a:ext cx="810483" cy="810483"/>
            <a:chOff x="0" y="0"/>
            <a:chExt cx="812800" cy="812800"/>
          </a:xfrm>
        </p:grpSpPr>
        <p:sp>
          <p:nvSpPr>
            <p:cNvPr name="Freeform 20" id="20"/>
            <p:cNvSpPr/>
            <p:nvPr/>
          </p:nvSpPr>
          <p:spPr>
            <a:xfrm flipH="false" flipV="false" rot="0">
              <a:off x="0" y="0"/>
              <a:ext cx="812800" cy="812800"/>
            </a:xfrm>
            <a:custGeom>
              <a:avLst/>
              <a:gdLst/>
              <a:ahLst/>
              <a:cxnLst/>
              <a:rect r="r" b="b" t="t" l="l"/>
              <a:pathLst>
                <a:path h="812800" w="812800">
                  <a:moveTo>
                    <a:pt x="0" y="0"/>
                  </a:moveTo>
                  <a:lnTo>
                    <a:pt x="812800" y="0"/>
                  </a:lnTo>
                  <a:lnTo>
                    <a:pt x="812800" y="812800"/>
                  </a:lnTo>
                  <a:lnTo>
                    <a:pt x="0" y="812800"/>
                  </a:lnTo>
                  <a:close/>
                </a:path>
              </a:pathLst>
            </a:custGeom>
            <a:gradFill rotWithShape="true">
              <a:gsLst>
                <a:gs pos="0">
                  <a:srgbClr val="003A89">
                    <a:alpha val="100000"/>
                  </a:srgbClr>
                </a:gs>
                <a:gs pos="100000">
                  <a:srgbClr val="C700FF">
                    <a:alpha val="100000"/>
                  </a:srgbClr>
                </a:gs>
              </a:gsLst>
              <a:lin ang="2700000"/>
            </a:gradFill>
          </p:spPr>
        </p:sp>
        <p:sp>
          <p:nvSpPr>
            <p:cNvPr name="TextBox 21" id="21"/>
            <p:cNvSpPr txBox="true"/>
            <p:nvPr/>
          </p:nvSpPr>
          <p:spPr>
            <a:xfrm>
              <a:off x="0" y="-47625"/>
              <a:ext cx="812800" cy="860425"/>
            </a:xfrm>
            <a:prstGeom prst="rect">
              <a:avLst/>
            </a:prstGeom>
          </p:spPr>
          <p:txBody>
            <a:bodyPr anchor="ctr" rtlCol="false" tIns="50800" lIns="50800" bIns="50800" rIns="50800"/>
            <a:lstStyle/>
            <a:p>
              <a:pPr algn="ctr">
                <a:lnSpc>
                  <a:spcPts val="2239"/>
                </a:lnSpc>
              </a:pPr>
            </a:p>
          </p:txBody>
        </p:sp>
      </p:grpSp>
      <p:grpSp>
        <p:nvGrpSpPr>
          <p:cNvPr name="Group 22" id="22"/>
          <p:cNvGrpSpPr/>
          <p:nvPr/>
        </p:nvGrpSpPr>
        <p:grpSpPr>
          <a:xfrm rot="0">
            <a:off x="12253334" y="6443546"/>
            <a:ext cx="810483" cy="810483"/>
            <a:chOff x="0" y="0"/>
            <a:chExt cx="812800" cy="812800"/>
          </a:xfrm>
        </p:grpSpPr>
        <p:sp>
          <p:nvSpPr>
            <p:cNvPr name="Freeform 23" id="23"/>
            <p:cNvSpPr/>
            <p:nvPr/>
          </p:nvSpPr>
          <p:spPr>
            <a:xfrm flipH="false" flipV="false" rot="0">
              <a:off x="0" y="0"/>
              <a:ext cx="812800" cy="812800"/>
            </a:xfrm>
            <a:custGeom>
              <a:avLst/>
              <a:gdLst/>
              <a:ahLst/>
              <a:cxnLst/>
              <a:rect r="r" b="b" t="t" l="l"/>
              <a:pathLst>
                <a:path h="812800" w="812800">
                  <a:moveTo>
                    <a:pt x="0" y="0"/>
                  </a:moveTo>
                  <a:lnTo>
                    <a:pt x="812800" y="0"/>
                  </a:lnTo>
                  <a:lnTo>
                    <a:pt x="812800" y="812800"/>
                  </a:lnTo>
                  <a:lnTo>
                    <a:pt x="0" y="812800"/>
                  </a:lnTo>
                  <a:close/>
                </a:path>
              </a:pathLst>
            </a:custGeom>
            <a:gradFill rotWithShape="true">
              <a:gsLst>
                <a:gs pos="0">
                  <a:srgbClr val="003A89">
                    <a:alpha val="100000"/>
                  </a:srgbClr>
                </a:gs>
                <a:gs pos="100000">
                  <a:srgbClr val="C700FF">
                    <a:alpha val="100000"/>
                  </a:srgbClr>
                </a:gs>
              </a:gsLst>
              <a:lin ang="2700000"/>
            </a:gradFill>
          </p:spPr>
        </p:sp>
        <p:sp>
          <p:nvSpPr>
            <p:cNvPr name="TextBox 24" id="24"/>
            <p:cNvSpPr txBox="true"/>
            <p:nvPr/>
          </p:nvSpPr>
          <p:spPr>
            <a:xfrm>
              <a:off x="0" y="-47625"/>
              <a:ext cx="812800" cy="860425"/>
            </a:xfrm>
            <a:prstGeom prst="rect">
              <a:avLst/>
            </a:prstGeom>
          </p:spPr>
          <p:txBody>
            <a:bodyPr anchor="ctr" rtlCol="false" tIns="50800" lIns="50800" bIns="50800" rIns="50800"/>
            <a:lstStyle/>
            <a:p>
              <a:pPr algn="ctr">
                <a:lnSpc>
                  <a:spcPts val="2239"/>
                </a:lnSpc>
              </a:pPr>
            </a:p>
          </p:txBody>
        </p:sp>
      </p:grpSp>
      <p:sp>
        <p:nvSpPr>
          <p:cNvPr name="TextBox 25" id="25"/>
          <p:cNvSpPr txBox="true"/>
          <p:nvPr/>
        </p:nvSpPr>
        <p:spPr>
          <a:xfrm rot="0">
            <a:off x="7666476" y="1907335"/>
            <a:ext cx="6841187" cy="854049"/>
          </a:xfrm>
          <a:prstGeom prst="rect">
            <a:avLst/>
          </a:prstGeom>
        </p:spPr>
        <p:txBody>
          <a:bodyPr anchor="t" rtlCol="false" tIns="0" lIns="0" bIns="0" rIns="0">
            <a:spAutoFit/>
          </a:bodyPr>
          <a:lstStyle/>
          <a:p>
            <a:pPr algn="l">
              <a:lnSpc>
                <a:spcPts val="6999"/>
              </a:lnSpc>
              <a:spcBef>
                <a:spcPct val="0"/>
              </a:spcBef>
            </a:pPr>
            <a:r>
              <a:rPr lang="en-US" b="true" sz="4999">
                <a:solidFill>
                  <a:srgbClr val="C101FB"/>
                </a:solidFill>
                <a:latin typeface="Inter Bold"/>
                <a:ea typeface="Inter Bold"/>
                <a:cs typeface="Inter Bold"/>
                <a:sym typeface="Inter Bold"/>
              </a:rPr>
              <a:t>OBJETIVOS</a:t>
            </a:r>
          </a:p>
        </p:txBody>
      </p:sp>
      <p:sp>
        <p:nvSpPr>
          <p:cNvPr name="TextBox 26" id="26"/>
          <p:cNvSpPr txBox="true"/>
          <p:nvPr/>
        </p:nvSpPr>
        <p:spPr>
          <a:xfrm rot="0">
            <a:off x="7584046" y="3991985"/>
            <a:ext cx="3540388" cy="1554345"/>
          </a:xfrm>
          <a:prstGeom prst="rect">
            <a:avLst/>
          </a:prstGeom>
        </p:spPr>
        <p:txBody>
          <a:bodyPr anchor="t" rtlCol="false" tIns="0" lIns="0" bIns="0" rIns="0">
            <a:spAutoFit/>
          </a:bodyPr>
          <a:lstStyle/>
          <a:p>
            <a:pPr algn="l">
              <a:lnSpc>
                <a:spcPts val="2520"/>
              </a:lnSpc>
              <a:spcBef>
                <a:spcPct val="0"/>
              </a:spcBef>
            </a:pPr>
            <a:r>
              <a:rPr lang="en-US" sz="1800">
                <a:solidFill>
                  <a:srgbClr val="1F2020"/>
                </a:solidFill>
                <a:latin typeface="Open Sans"/>
                <a:ea typeface="Open Sans"/>
                <a:cs typeface="Open Sans"/>
                <a:sym typeface="Open Sans"/>
              </a:rPr>
              <a:t>Permite que pessoas com dificuldades de locomoção, estudantes de escolas distantes ou visitantes de outras cidades explorem os espaços</a:t>
            </a:r>
          </a:p>
        </p:txBody>
      </p:sp>
      <p:sp>
        <p:nvSpPr>
          <p:cNvPr name="TextBox 27" id="27"/>
          <p:cNvSpPr txBox="true"/>
          <p:nvPr/>
        </p:nvSpPr>
        <p:spPr>
          <a:xfrm rot="0">
            <a:off x="6500254" y="3791523"/>
            <a:ext cx="593270" cy="368834"/>
          </a:xfrm>
          <a:prstGeom prst="rect">
            <a:avLst/>
          </a:prstGeom>
        </p:spPr>
        <p:txBody>
          <a:bodyPr anchor="t" rtlCol="false" tIns="0" lIns="0" bIns="0" rIns="0">
            <a:spAutoFit/>
          </a:bodyPr>
          <a:lstStyle/>
          <a:p>
            <a:pPr algn="ctr">
              <a:lnSpc>
                <a:spcPts val="3013"/>
              </a:lnSpc>
              <a:spcBef>
                <a:spcPct val="0"/>
              </a:spcBef>
            </a:pPr>
            <a:r>
              <a:rPr lang="en-US" b="true" sz="2152">
                <a:solidFill>
                  <a:srgbClr val="FFFFFF"/>
                </a:solidFill>
                <a:latin typeface="Open Sans Bold"/>
                <a:ea typeface="Open Sans Bold"/>
                <a:cs typeface="Open Sans Bold"/>
                <a:sym typeface="Open Sans Bold"/>
              </a:rPr>
              <a:t>01</a:t>
            </a:r>
          </a:p>
        </p:txBody>
      </p:sp>
      <p:sp>
        <p:nvSpPr>
          <p:cNvPr name="TextBox 28" id="28"/>
          <p:cNvSpPr txBox="true"/>
          <p:nvPr/>
        </p:nvSpPr>
        <p:spPr>
          <a:xfrm rot="0">
            <a:off x="7584046" y="3565936"/>
            <a:ext cx="3285784" cy="297153"/>
          </a:xfrm>
          <a:prstGeom prst="rect">
            <a:avLst/>
          </a:prstGeom>
        </p:spPr>
        <p:txBody>
          <a:bodyPr anchor="t" rtlCol="false" tIns="0" lIns="0" bIns="0" rIns="0">
            <a:spAutoFit/>
          </a:bodyPr>
          <a:lstStyle/>
          <a:p>
            <a:pPr algn="l">
              <a:lnSpc>
                <a:spcPts val="2520"/>
              </a:lnSpc>
              <a:spcBef>
                <a:spcPct val="0"/>
              </a:spcBef>
            </a:pPr>
            <a:r>
              <a:rPr lang="en-US" b="true" sz="1800">
                <a:solidFill>
                  <a:srgbClr val="C101FB"/>
                </a:solidFill>
                <a:latin typeface="Open Sans Bold"/>
                <a:ea typeface="Open Sans Bold"/>
                <a:cs typeface="Open Sans Bold"/>
                <a:sym typeface="Open Sans Bold"/>
              </a:rPr>
              <a:t>Democratização do acesso</a:t>
            </a:r>
          </a:p>
        </p:txBody>
      </p:sp>
      <p:sp>
        <p:nvSpPr>
          <p:cNvPr name="TextBox 29" id="29"/>
          <p:cNvSpPr txBox="true"/>
          <p:nvPr/>
        </p:nvSpPr>
        <p:spPr>
          <a:xfrm rot="0">
            <a:off x="13445733" y="3991985"/>
            <a:ext cx="3540388" cy="1554345"/>
          </a:xfrm>
          <a:prstGeom prst="rect">
            <a:avLst/>
          </a:prstGeom>
        </p:spPr>
        <p:txBody>
          <a:bodyPr anchor="t" rtlCol="false" tIns="0" lIns="0" bIns="0" rIns="0">
            <a:spAutoFit/>
          </a:bodyPr>
          <a:lstStyle/>
          <a:p>
            <a:pPr algn="l">
              <a:lnSpc>
                <a:spcPts val="2520"/>
              </a:lnSpc>
              <a:spcBef>
                <a:spcPct val="0"/>
              </a:spcBef>
            </a:pPr>
            <a:r>
              <a:rPr lang="en-US" sz="1800">
                <a:solidFill>
                  <a:srgbClr val="1F2020"/>
                </a:solidFill>
                <a:latin typeface="Open Sans"/>
                <a:ea typeface="Open Sans"/>
                <a:cs typeface="Open Sans"/>
                <a:sym typeface="Open Sans"/>
              </a:rPr>
              <a:t>Uma forma inovadora de expor o acervo e a história do museu, contribuindo para sua preservação digital e alcance cultural.</a:t>
            </a:r>
          </a:p>
        </p:txBody>
      </p:sp>
      <p:sp>
        <p:nvSpPr>
          <p:cNvPr name="TextBox 30" id="30"/>
          <p:cNvSpPr txBox="true"/>
          <p:nvPr/>
        </p:nvSpPr>
        <p:spPr>
          <a:xfrm rot="0">
            <a:off x="12361940" y="3791523"/>
            <a:ext cx="593270" cy="368834"/>
          </a:xfrm>
          <a:prstGeom prst="rect">
            <a:avLst/>
          </a:prstGeom>
        </p:spPr>
        <p:txBody>
          <a:bodyPr anchor="t" rtlCol="false" tIns="0" lIns="0" bIns="0" rIns="0">
            <a:spAutoFit/>
          </a:bodyPr>
          <a:lstStyle/>
          <a:p>
            <a:pPr algn="ctr">
              <a:lnSpc>
                <a:spcPts val="3013"/>
              </a:lnSpc>
              <a:spcBef>
                <a:spcPct val="0"/>
              </a:spcBef>
            </a:pPr>
            <a:r>
              <a:rPr lang="en-US" b="true" sz="2152">
                <a:solidFill>
                  <a:srgbClr val="FFFFFF"/>
                </a:solidFill>
                <a:latin typeface="Open Sans Bold"/>
                <a:ea typeface="Open Sans Bold"/>
                <a:cs typeface="Open Sans Bold"/>
                <a:sym typeface="Open Sans Bold"/>
              </a:rPr>
              <a:t>02</a:t>
            </a:r>
          </a:p>
        </p:txBody>
      </p:sp>
      <p:sp>
        <p:nvSpPr>
          <p:cNvPr name="TextBox 31" id="31"/>
          <p:cNvSpPr txBox="true"/>
          <p:nvPr/>
        </p:nvSpPr>
        <p:spPr>
          <a:xfrm rot="0">
            <a:off x="13445733" y="3565936"/>
            <a:ext cx="3295860" cy="297153"/>
          </a:xfrm>
          <a:prstGeom prst="rect">
            <a:avLst/>
          </a:prstGeom>
        </p:spPr>
        <p:txBody>
          <a:bodyPr anchor="t" rtlCol="false" tIns="0" lIns="0" bIns="0" rIns="0">
            <a:spAutoFit/>
          </a:bodyPr>
          <a:lstStyle/>
          <a:p>
            <a:pPr algn="l">
              <a:lnSpc>
                <a:spcPts val="2520"/>
              </a:lnSpc>
              <a:spcBef>
                <a:spcPct val="0"/>
              </a:spcBef>
            </a:pPr>
            <a:r>
              <a:rPr lang="en-US" b="true" sz="1800">
                <a:solidFill>
                  <a:srgbClr val="C101FB"/>
                </a:solidFill>
                <a:latin typeface="Open Sans Bold"/>
                <a:ea typeface="Open Sans Bold"/>
                <a:cs typeface="Open Sans Bold"/>
                <a:sym typeface="Open Sans Bold"/>
              </a:rPr>
              <a:t>Preservação e Divulgação</a:t>
            </a:r>
          </a:p>
        </p:txBody>
      </p:sp>
      <p:sp>
        <p:nvSpPr>
          <p:cNvPr name="TextBox 32" id="32"/>
          <p:cNvSpPr txBox="true"/>
          <p:nvPr/>
        </p:nvSpPr>
        <p:spPr>
          <a:xfrm rot="0">
            <a:off x="7584046" y="6841019"/>
            <a:ext cx="3855201" cy="1554345"/>
          </a:xfrm>
          <a:prstGeom prst="rect">
            <a:avLst/>
          </a:prstGeom>
        </p:spPr>
        <p:txBody>
          <a:bodyPr anchor="t" rtlCol="false" tIns="0" lIns="0" bIns="0" rIns="0">
            <a:spAutoFit/>
          </a:bodyPr>
          <a:lstStyle/>
          <a:p>
            <a:pPr algn="l">
              <a:lnSpc>
                <a:spcPts val="2520"/>
              </a:lnSpc>
              <a:spcBef>
                <a:spcPct val="0"/>
              </a:spcBef>
            </a:pPr>
            <a:r>
              <a:rPr lang="en-US" sz="1800">
                <a:solidFill>
                  <a:srgbClr val="1F2020"/>
                </a:solidFill>
                <a:latin typeface="Open Sans"/>
                <a:ea typeface="Open Sans"/>
                <a:cs typeface="Open Sans"/>
                <a:sym typeface="Open Sans"/>
              </a:rPr>
              <a:t>Ferramenta pedagógica poderosa para escolas, permitindo visitas guiadas virtuais e atividades complementares a diversos componentes.</a:t>
            </a:r>
          </a:p>
        </p:txBody>
      </p:sp>
      <p:sp>
        <p:nvSpPr>
          <p:cNvPr name="TextBox 33" id="33"/>
          <p:cNvSpPr txBox="true"/>
          <p:nvPr/>
        </p:nvSpPr>
        <p:spPr>
          <a:xfrm rot="0">
            <a:off x="6500254" y="6640558"/>
            <a:ext cx="593270" cy="368834"/>
          </a:xfrm>
          <a:prstGeom prst="rect">
            <a:avLst/>
          </a:prstGeom>
        </p:spPr>
        <p:txBody>
          <a:bodyPr anchor="t" rtlCol="false" tIns="0" lIns="0" bIns="0" rIns="0">
            <a:spAutoFit/>
          </a:bodyPr>
          <a:lstStyle/>
          <a:p>
            <a:pPr algn="ctr">
              <a:lnSpc>
                <a:spcPts val="3013"/>
              </a:lnSpc>
              <a:spcBef>
                <a:spcPct val="0"/>
              </a:spcBef>
            </a:pPr>
            <a:r>
              <a:rPr lang="en-US" b="true" sz="2152">
                <a:solidFill>
                  <a:srgbClr val="FFFFFF"/>
                </a:solidFill>
                <a:latin typeface="Open Sans Bold"/>
                <a:ea typeface="Open Sans Bold"/>
                <a:cs typeface="Open Sans Bold"/>
                <a:sym typeface="Open Sans Bold"/>
              </a:rPr>
              <a:t>03</a:t>
            </a:r>
          </a:p>
        </p:txBody>
      </p:sp>
      <p:sp>
        <p:nvSpPr>
          <p:cNvPr name="TextBox 34" id="34"/>
          <p:cNvSpPr txBox="true"/>
          <p:nvPr/>
        </p:nvSpPr>
        <p:spPr>
          <a:xfrm rot="0">
            <a:off x="7584046" y="6414971"/>
            <a:ext cx="3690664" cy="297153"/>
          </a:xfrm>
          <a:prstGeom prst="rect">
            <a:avLst/>
          </a:prstGeom>
        </p:spPr>
        <p:txBody>
          <a:bodyPr anchor="t" rtlCol="false" tIns="0" lIns="0" bIns="0" rIns="0">
            <a:spAutoFit/>
          </a:bodyPr>
          <a:lstStyle/>
          <a:p>
            <a:pPr algn="l">
              <a:lnSpc>
                <a:spcPts val="2520"/>
              </a:lnSpc>
              <a:spcBef>
                <a:spcPct val="0"/>
              </a:spcBef>
            </a:pPr>
            <a:r>
              <a:rPr lang="en-US" b="true" sz="1800">
                <a:solidFill>
                  <a:srgbClr val="C101FB"/>
                </a:solidFill>
                <a:latin typeface="Open Sans Bold"/>
                <a:ea typeface="Open Sans Bold"/>
                <a:cs typeface="Open Sans Bold"/>
                <a:sym typeface="Open Sans Bold"/>
              </a:rPr>
              <a:t>Inovação Educacional</a:t>
            </a:r>
          </a:p>
        </p:txBody>
      </p:sp>
      <p:sp>
        <p:nvSpPr>
          <p:cNvPr name="TextBox 35" id="35"/>
          <p:cNvSpPr txBox="true"/>
          <p:nvPr/>
        </p:nvSpPr>
        <p:spPr>
          <a:xfrm rot="0">
            <a:off x="13445733" y="6841019"/>
            <a:ext cx="4175880" cy="925749"/>
          </a:xfrm>
          <a:prstGeom prst="rect">
            <a:avLst/>
          </a:prstGeom>
        </p:spPr>
        <p:txBody>
          <a:bodyPr anchor="t" rtlCol="false" tIns="0" lIns="0" bIns="0" rIns="0">
            <a:spAutoFit/>
          </a:bodyPr>
          <a:lstStyle/>
          <a:p>
            <a:pPr algn="l">
              <a:lnSpc>
                <a:spcPts val="2520"/>
              </a:lnSpc>
              <a:spcBef>
                <a:spcPct val="0"/>
              </a:spcBef>
            </a:pPr>
            <a:r>
              <a:rPr lang="en-US" sz="1800">
                <a:solidFill>
                  <a:srgbClr val="1F2020"/>
                </a:solidFill>
                <a:latin typeface="Open Sans"/>
                <a:ea typeface="Open Sans"/>
                <a:cs typeface="Open Sans"/>
                <a:sym typeface="Open Sans"/>
              </a:rPr>
              <a:t>Coloca os espaços de Campina Grande na vanguarda da tecnologia aplicada à cultura.</a:t>
            </a:r>
          </a:p>
        </p:txBody>
      </p:sp>
      <p:sp>
        <p:nvSpPr>
          <p:cNvPr name="TextBox 36" id="36"/>
          <p:cNvSpPr txBox="true"/>
          <p:nvPr/>
        </p:nvSpPr>
        <p:spPr>
          <a:xfrm rot="0">
            <a:off x="12361940" y="6640558"/>
            <a:ext cx="593270" cy="368834"/>
          </a:xfrm>
          <a:prstGeom prst="rect">
            <a:avLst/>
          </a:prstGeom>
        </p:spPr>
        <p:txBody>
          <a:bodyPr anchor="t" rtlCol="false" tIns="0" lIns="0" bIns="0" rIns="0">
            <a:spAutoFit/>
          </a:bodyPr>
          <a:lstStyle/>
          <a:p>
            <a:pPr algn="ctr">
              <a:lnSpc>
                <a:spcPts val="3013"/>
              </a:lnSpc>
              <a:spcBef>
                <a:spcPct val="0"/>
              </a:spcBef>
            </a:pPr>
            <a:r>
              <a:rPr lang="en-US" b="true" sz="2152">
                <a:solidFill>
                  <a:srgbClr val="FFFFFF"/>
                </a:solidFill>
                <a:latin typeface="Open Sans Bold"/>
                <a:ea typeface="Open Sans Bold"/>
                <a:cs typeface="Open Sans Bold"/>
                <a:sym typeface="Open Sans Bold"/>
              </a:rPr>
              <a:t>04</a:t>
            </a:r>
          </a:p>
        </p:txBody>
      </p:sp>
      <p:sp>
        <p:nvSpPr>
          <p:cNvPr name="TextBox 37" id="37"/>
          <p:cNvSpPr txBox="true"/>
          <p:nvPr/>
        </p:nvSpPr>
        <p:spPr>
          <a:xfrm rot="0">
            <a:off x="13445733" y="6414971"/>
            <a:ext cx="3295860" cy="297153"/>
          </a:xfrm>
          <a:prstGeom prst="rect">
            <a:avLst/>
          </a:prstGeom>
        </p:spPr>
        <p:txBody>
          <a:bodyPr anchor="t" rtlCol="false" tIns="0" lIns="0" bIns="0" rIns="0">
            <a:spAutoFit/>
          </a:bodyPr>
          <a:lstStyle/>
          <a:p>
            <a:pPr algn="l">
              <a:lnSpc>
                <a:spcPts val="2520"/>
              </a:lnSpc>
              <a:spcBef>
                <a:spcPct val="0"/>
              </a:spcBef>
            </a:pPr>
            <a:r>
              <a:rPr lang="en-US" b="true" sz="1800">
                <a:solidFill>
                  <a:srgbClr val="C101FB"/>
                </a:solidFill>
                <a:latin typeface="Open Sans Bold"/>
                <a:ea typeface="Open Sans Bold"/>
                <a:cs typeface="Open Sans Bold"/>
                <a:sym typeface="Open Sans Bold"/>
              </a:rPr>
              <a:t>Marketing e Visibilidade</a:t>
            </a: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18119337" y="7969812"/>
            <a:ext cx="168663" cy="1288488"/>
            <a:chOff x="0" y="0"/>
            <a:chExt cx="229432" cy="1752723"/>
          </a:xfrm>
        </p:grpSpPr>
        <p:sp>
          <p:nvSpPr>
            <p:cNvPr name="Freeform 3" id="3"/>
            <p:cNvSpPr/>
            <p:nvPr/>
          </p:nvSpPr>
          <p:spPr>
            <a:xfrm flipH="false" flipV="false" rot="0">
              <a:off x="0" y="0"/>
              <a:ext cx="229432" cy="1752723"/>
            </a:xfrm>
            <a:custGeom>
              <a:avLst/>
              <a:gdLst/>
              <a:ahLst/>
              <a:cxnLst/>
              <a:rect r="r" b="b" t="t" l="l"/>
              <a:pathLst>
                <a:path h="1752723" w="229432">
                  <a:moveTo>
                    <a:pt x="0" y="0"/>
                  </a:moveTo>
                  <a:lnTo>
                    <a:pt x="229432" y="0"/>
                  </a:lnTo>
                  <a:lnTo>
                    <a:pt x="229432" y="1752723"/>
                  </a:lnTo>
                  <a:lnTo>
                    <a:pt x="0" y="1752723"/>
                  </a:lnTo>
                  <a:close/>
                </a:path>
              </a:pathLst>
            </a:custGeom>
            <a:gradFill rotWithShape="true">
              <a:gsLst>
                <a:gs pos="0">
                  <a:srgbClr val="003A89">
                    <a:alpha val="100000"/>
                  </a:srgbClr>
                </a:gs>
                <a:gs pos="100000">
                  <a:srgbClr val="C700FF">
                    <a:alpha val="100000"/>
                  </a:srgbClr>
                </a:gs>
              </a:gsLst>
              <a:lin ang="2700000"/>
            </a:gradFill>
          </p:spPr>
        </p:sp>
        <p:sp>
          <p:nvSpPr>
            <p:cNvPr name="TextBox 4" id="4"/>
            <p:cNvSpPr txBox="true"/>
            <p:nvPr/>
          </p:nvSpPr>
          <p:spPr>
            <a:xfrm>
              <a:off x="0" y="-38100"/>
              <a:ext cx="229432" cy="1790823"/>
            </a:xfrm>
            <a:prstGeom prst="rect">
              <a:avLst/>
            </a:prstGeom>
          </p:spPr>
          <p:txBody>
            <a:bodyPr anchor="ctr" rtlCol="false" tIns="50800" lIns="50800" bIns="50800" rIns="50800"/>
            <a:lstStyle/>
            <a:p>
              <a:pPr algn="ctr">
                <a:lnSpc>
                  <a:spcPts val="2659"/>
                </a:lnSpc>
              </a:pPr>
            </a:p>
          </p:txBody>
        </p:sp>
      </p:grpSp>
      <p:grpSp>
        <p:nvGrpSpPr>
          <p:cNvPr name="Group 5" id="5"/>
          <p:cNvGrpSpPr/>
          <p:nvPr/>
        </p:nvGrpSpPr>
        <p:grpSpPr>
          <a:xfrm rot="0">
            <a:off x="16230600" y="0"/>
            <a:ext cx="1028700" cy="1028700"/>
            <a:chOff x="0" y="0"/>
            <a:chExt cx="812800" cy="812800"/>
          </a:xfrm>
        </p:grpSpPr>
        <p:sp>
          <p:nvSpPr>
            <p:cNvPr name="Freeform 6" id="6"/>
            <p:cNvSpPr/>
            <p:nvPr/>
          </p:nvSpPr>
          <p:spPr>
            <a:xfrm flipH="false" flipV="false" rot="0">
              <a:off x="0" y="0"/>
              <a:ext cx="812800" cy="812800"/>
            </a:xfrm>
            <a:custGeom>
              <a:avLst/>
              <a:gdLst/>
              <a:ahLst/>
              <a:cxnLst/>
              <a:rect r="r" b="b" t="t" l="l"/>
              <a:pathLst>
                <a:path h="812800" w="812800">
                  <a:moveTo>
                    <a:pt x="0" y="0"/>
                  </a:moveTo>
                  <a:lnTo>
                    <a:pt x="812800" y="0"/>
                  </a:lnTo>
                  <a:lnTo>
                    <a:pt x="812800" y="812800"/>
                  </a:lnTo>
                  <a:lnTo>
                    <a:pt x="0" y="812800"/>
                  </a:lnTo>
                  <a:close/>
                </a:path>
              </a:pathLst>
            </a:custGeom>
            <a:gradFill rotWithShape="true">
              <a:gsLst>
                <a:gs pos="0">
                  <a:srgbClr val="003A89">
                    <a:alpha val="100000"/>
                  </a:srgbClr>
                </a:gs>
                <a:gs pos="100000">
                  <a:srgbClr val="C700FF">
                    <a:alpha val="100000"/>
                  </a:srgbClr>
                </a:gs>
              </a:gsLst>
              <a:lin ang="2700000"/>
            </a:gradFill>
          </p:spPr>
        </p:sp>
        <p:sp>
          <p:nvSpPr>
            <p:cNvPr name="TextBox 7" id="7"/>
            <p:cNvSpPr txBox="true"/>
            <p:nvPr/>
          </p:nvSpPr>
          <p:spPr>
            <a:xfrm>
              <a:off x="0" y="-38100"/>
              <a:ext cx="812800" cy="850900"/>
            </a:xfrm>
            <a:prstGeom prst="rect">
              <a:avLst/>
            </a:prstGeom>
          </p:spPr>
          <p:txBody>
            <a:bodyPr anchor="ctr" rtlCol="false" tIns="50800" lIns="50800" bIns="50800" rIns="50800"/>
            <a:lstStyle/>
            <a:p>
              <a:pPr algn="ctr">
                <a:lnSpc>
                  <a:spcPts val="2659"/>
                </a:lnSpc>
              </a:pPr>
            </a:p>
          </p:txBody>
        </p:sp>
      </p:grpSp>
      <p:sp>
        <p:nvSpPr>
          <p:cNvPr name="Freeform 8" id="8"/>
          <p:cNvSpPr/>
          <p:nvPr/>
        </p:nvSpPr>
        <p:spPr>
          <a:xfrm flipH="false" flipV="false" rot="0">
            <a:off x="8843378" y="3675816"/>
            <a:ext cx="3613460" cy="3356001"/>
          </a:xfrm>
          <a:custGeom>
            <a:avLst/>
            <a:gdLst/>
            <a:ahLst/>
            <a:cxnLst/>
            <a:rect r="r" b="b" t="t" l="l"/>
            <a:pathLst>
              <a:path h="3356001" w="3613460">
                <a:moveTo>
                  <a:pt x="0" y="0"/>
                </a:moveTo>
                <a:lnTo>
                  <a:pt x="3613460" y="0"/>
                </a:lnTo>
                <a:lnTo>
                  <a:pt x="3613460" y="3356001"/>
                </a:lnTo>
                <a:lnTo>
                  <a:pt x="0" y="3356001"/>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9" id="9"/>
          <p:cNvSpPr txBox="true"/>
          <p:nvPr/>
        </p:nvSpPr>
        <p:spPr>
          <a:xfrm rot="0">
            <a:off x="1890564" y="1377211"/>
            <a:ext cx="5129062" cy="854049"/>
          </a:xfrm>
          <a:prstGeom prst="rect">
            <a:avLst/>
          </a:prstGeom>
        </p:spPr>
        <p:txBody>
          <a:bodyPr anchor="t" rtlCol="false" tIns="0" lIns="0" bIns="0" rIns="0">
            <a:spAutoFit/>
          </a:bodyPr>
          <a:lstStyle/>
          <a:p>
            <a:pPr algn="l">
              <a:lnSpc>
                <a:spcPts val="6999"/>
              </a:lnSpc>
              <a:spcBef>
                <a:spcPct val="0"/>
              </a:spcBef>
            </a:pPr>
            <a:r>
              <a:rPr lang="en-US" b="true" sz="4999">
                <a:solidFill>
                  <a:srgbClr val="C101FB"/>
                </a:solidFill>
                <a:latin typeface="Inter Bold"/>
                <a:ea typeface="Inter Bold"/>
                <a:cs typeface="Inter Bold"/>
                <a:sym typeface="Inter Bold"/>
              </a:rPr>
              <a:t>INVESTIMENTO</a:t>
            </a:r>
          </a:p>
        </p:txBody>
      </p:sp>
      <p:sp>
        <p:nvSpPr>
          <p:cNvPr name="TextBox 10" id="10"/>
          <p:cNvSpPr txBox="true"/>
          <p:nvPr/>
        </p:nvSpPr>
        <p:spPr>
          <a:xfrm rot="0">
            <a:off x="1708038" y="2960560"/>
            <a:ext cx="5019885" cy="2182940"/>
          </a:xfrm>
          <a:prstGeom prst="rect">
            <a:avLst/>
          </a:prstGeom>
        </p:spPr>
        <p:txBody>
          <a:bodyPr anchor="t" rtlCol="false" tIns="0" lIns="0" bIns="0" rIns="0">
            <a:spAutoFit/>
          </a:bodyPr>
          <a:lstStyle/>
          <a:p>
            <a:pPr algn="l" marL="388620" indent="-194310" lvl="1">
              <a:lnSpc>
                <a:spcPts val="2520"/>
              </a:lnSpc>
              <a:buFont typeface="Arial"/>
              <a:buChar char="•"/>
            </a:pPr>
            <a:r>
              <a:rPr lang="en-US" b="true" sz="1800">
                <a:solidFill>
                  <a:srgbClr val="C101FB"/>
                </a:solidFill>
                <a:latin typeface="Open Sans Bold"/>
                <a:ea typeface="Open Sans Bold"/>
                <a:cs typeface="Open Sans Bold"/>
                <a:sym typeface="Open Sans Bold"/>
              </a:rPr>
              <a:t>Hospedagem + Domínio:</a:t>
            </a:r>
            <a:r>
              <a:rPr lang="en-US" sz="1800">
                <a:solidFill>
                  <a:srgbClr val="C101FB"/>
                </a:solidFill>
                <a:latin typeface="Open Sans"/>
                <a:ea typeface="Open Sans"/>
                <a:cs typeface="Open Sans"/>
                <a:sym typeface="Open Sans"/>
              </a:rPr>
              <a:t> Custo variável, dependendo do provedor e plano escolhido. (Estimativa: R$ 50 - R$ 200/mês, ou um plano anual a partir de R$ 300).</a:t>
            </a:r>
          </a:p>
          <a:p>
            <a:pPr algn="l">
              <a:lnSpc>
                <a:spcPts val="2520"/>
              </a:lnSpc>
            </a:pPr>
          </a:p>
          <a:p>
            <a:pPr algn="l" marL="388620" indent="-194310" lvl="1">
              <a:lnSpc>
                <a:spcPts val="2520"/>
              </a:lnSpc>
              <a:buFont typeface="Arial"/>
              <a:buChar char="•"/>
            </a:pPr>
            <a:r>
              <a:rPr lang="en-US" b="true" sz="1800">
                <a:solidFill>
                  <a:srgbClr val="C101FB"/>
                </a:solidFill>
                <a:latin typeface="Open Sans Bold"/>
                <a:ea typeface="Open Sans Bold"/>
                <a:cs typeface="Open Sans Bold"/>
                <a:sym typeface="Open Sans Bold"/>
              </a:rPr>
              <a:t>Câmera de Captura 360°:</a:t>
            </a:r>
            <a:r>
              <a:rPr lang="en-US" sz="1800">
                <a:solidFill>
                  <a:srgbClr val="C101FB"/>
                </a:solidFill>
                <a:latin typeface="Open Sans"/>
                <a:ea typeface="Open Sans"/>
                <a:cs typeface="Open Sans"/>
                <a:sym typeface="Open Sans"/>
              </a:rPr>
              <a:t> Insta360 X3: R$ 2.900,00 (valor atualizado na Amazon).*</a:t>
            </a:r>
          </a:p>
        </p:txBody>
      </p:sp>
      <p:grpSp>
        <p:nvGrpSpPr>
          <p:cNvPr name="Group 11" id="11"/>
          <p:cNvGrpSpPr/>
          <p:nvPr/>
        </p:nvGrpSpPr>
        <p:grpSpPr>
          <a:xfrm rot="0">
            <a:off x="13049488" y="1647687"/>
            <a:ext cx="4696921" cy="8229600"/>
            <a:chOff x="0" y="0"/>
            <a:chExt cx="6262561" cy="10972800"/>
          </a:xfrm>
        </p:grpSpPr>
        <p:pic>
          <p:nvPicPr>
            <p:cNvPr name="Picture 12" id="12"/>
            <p:cNvPicPr>
              <a:picLocks noChangeAspect="true"/>
            </p:cNvPicPr>
            <p:nvPr/>
          </p:nvPicPr>
          <p:blipFill>
            <a:blip r:embed="rId4"/>
            <a:srcRect l="9133" t="0" r="52841" b="0"/>
            <a:stretch>
              <a:fillRect/>
            </a:stretch>
          </p:blipFill>
          <p:spPr>
            <a:xfrm flipH="false" flipV="false">
              <a:off x="0" y="0"/>
              <a:ext cx="6262561" cy="10972800"/>
            </a:xfrm>
            <a:prstGeom prst="rect">
              <a:avLst/>
            </a:prstGeom>
          </p:spPr>
        </p:pic>
      </p:grpSp>
      <p:sp>
        <p:nvSpPr>
          <p:cNvPr name="TextBox 13" id="13"/>
          <p:cNvSpPr txBox="true"/>
          <p:nvPr/>
        </p:nvSpPr>
        <p:spPr>
          <a:xfrm rot="0">
            <a:off x="1513887" y="9714423"/>
            <a:ext cx="11162673" cy="297153"/>
          </a:xfrm>
          <a:prstGeom prst="rect">
            <a:avLst/>
          </a:prstGeom>
        </p:spPr>
        <p:txBody>
          <a:bodyPr anchor="t" rtlCol="false" tIns="0" lIns="0" bIns="0" rIns="0">
            <a:spAutoFit/>
          </a:bodyPr>
          <a:lstStyle/>
          <a:p>
            <a:pPr algn="l">
              <a:lnSpc>
                <a:spcPts val="2520"/>
              </a:lnSpc>
            </a:pPr>
            <a:r>
              <a:rPr lang="en-US" sz="1800">
                <a:solidFill>
                  <a:srgbClr val="C101FB"/>
                </a:solidFill>
                <a:latin typeface="Open Sans"/>
                <a:ea typeface="Open Sans"/>
                <a:cs typeface="Open Sans"/>
                <a:sym typeface="Open Sans"/>
              </a:rPr>
              <a:t>valores passíveis de alteração sob tabela de mercado ou pesquisa de preço.*</a:t>
            </a: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18119337" y="7969812"/>
            <a:ext cx="168663" cy="1288488"/>
            <a:chOff x="0" y="0"/>
            <a:chExt cx="229432" cy="1752723"/>
          </a:xfrm>
        </p:grpSpPr>
        <p:sp>
          <p:nvSpPr>
            <p:cNvPr name="Freeform 3" id="3"/>
            <p:cNvSpPr/>
            <p:nvPr/>
          </p:nvSpPr>
          <p:spPr>
            <a:xfrm flipH="false" flipV="false" rot="0">
              <a:off x="0" y="0"/>
              <a:ext cx="229432" cy="1752723"/>
            </a:xfrm>
            <a:custGeom>
              <a:avLst/>
              <a:gdLst/>
              <a:ahLst/>
              <a:cxnLst/>
              <a:rect r="r" b="b" t="t" l="l"/>
              <a:pathLst>
                <a:path h="1752723" w="229432">
                  <a:moveTo>
                    <a:pt x="0" y="0"/>
                  </a:moveTo>
                  <a:lnTo>
                    <a:pt x="229432" y="0"/>
                  </a:lnTo>
                  <a:lnTo>
                    <a:pt x="229432" y="1752723"/>
                  </a:lnTo>
                  <a:lnTo>
                    <a:pt x="0" y="1752723"/>
                  </a:lnTo>
                  <a:close/>
                </a:path>
              </a:pathLst>
            </a:custGeom>
            <a:gradFill rotWithShape="true">
              <a:gsLst>
                <a:gs pos="0">
                  <a:srgbClr val="003A89">
                    <a:alpha val="100000"/>
                  </a:srgbClr>
                </a:gs>
                <a:gs pos="100000">
                  <a:srgbClr val="C700FF">
                    <a:alpha val="100000"/>
                  </a:srgbClr>
                </a:gs>
              </a:gsLst>
              <a:lin ang="2700000"/>
            </a:gradFill>
          </p:spPr>
        </p:sp>
        <p:sp>
          <p:nvSpPr>
            <p:cNvPr name="TextBox 4" id="4"/>
            <p:cNvSpPr txBox="true"/>
            <p:nvPr/>
          </p:nvSpPr>
          <p:spPr>
            <a:xfrm>
              <a:off x="0" y="-38100"/>
              <a:ext cx="229432" cy="1790823"/>
            </a:xfrm>
            <a:prstGeom prst="rect">
              <a:avLst/>
            </a:prstGeom>
          </p:spPr>
          <p:txBody>
            <a:bodyPr anchor="ctr" rtlCol="false" tIns="50800" lIns="50800" bIns="50800" rIns="50800"/>
            <a:lstStyle/>
            <a:p>
              <a:pPr algn="ctr">
                <a:lnSpc>
                  <a:spcPts val="2659"/>
                </a:lnSpc>
              </a:pPr>
            </a:p>
          </p:txBody>
        </p:sp>
      </p:grpSp>
      <p:grpSp>
        <p:nvGrpSpPr>
          <p:cNvPr name="Group 5" id="5"/>
          <p:cNvGrpSpPr/>
          <p:nvPr/>
        </p:nvGrpSpPr>
        <p:grpSpPr>
          <a:xfrm rot="0">
            <a:off x="16744950" y="0"/>
            <a:ext cx="1028700" cy="1028700"/>
            <a:chOff x="0" y="0"/>
            <a:chExt cx="812800" cy="812800"/>
          </a:xfrm>
        </p:grpSpPr>
        <p:sp>
          <p:nvSpPr>
            <p:cNvPr name="Freeform 6" id="6"/>
            <p:cNvSpPr/>
            <p:nvPr/>
          </p:nvSpPr>
          <p:spPr>
            <a:xfrm flipH="false" flipV="false" rot="0">
              <a:off x="0" y="0"/>
              <a:ext cx="812800" cy="812800"/>
            </a:xfrm>
            <a:custGeom>
              <a:avLst/>
              <a:gdLst/>
              <a:ahLst/>
              <a:cxnLst/>
              <a:rect r="r" b="b" t="t" l="l"/>
              <a:pathLst>
                <a:path h="812800" w="812800">
                  <a:moveTo>
                    <a:pt x="0" y="0"/>
                  </a:moveTo>
                  <a:lnTo>
                    <a:pt x="812800" y="0"/>
                  </a:lnTo>
                  <a:lnTo>
                    <a:pt x="812800" y="812800"/>
                  </a:lnTo>
                  <a:lnTo>
                    <a:pt x="0" y="812800"/>
                  </a:lnTo>
                  <a:close/>
                </a:path>
              </a:pathLst>
            </a:custGeom>
            <a:gradFill rotWithShape="true">
              <a:gsLst>
                <a:gs pos="0">
                  <a:srgbClr val="003A89">
                    <a:alpha val="100000"/>
                  </a:srgbClr>
                </a:gs>
                <a:gs pos="100000">
                  <a:srgbClr val="C700FF">
                    <a:alpha val="100000"/>
                  </a:srgbClr>
                </a:gs>
              </a:gsLst>
              <a:lin ang="2700000"/>
            </a:gradFill>
          </p:spPr>
        </p:sp>
        <p:sp>
          <p:nvSpPr>
            <p:cNvPr name="TextBox 7" id="7"/>
            <p:cNvSpPr txBox="true"/>
            <p:nvPr/>
          </p:nvSpPr>
          <p:spPr>
            <a:xfrm>
              <a:off x="0" y="-38100"/>
              <a:ext cx="812800" cy="850900"/>
            </a:xfrm>
            <a:prstGeom prst="rect">
              <a:avLst/>
            </a:prstGeom>
          </p:spPr>
          <p:txBody>
            <a:bodyPr anchor="ctr" rtlCol="false" tIns="50800" lIns="50800" bIns="50800" rIns="50800"/>
            <a:lstStyle/>
            <a:p>
              <a:pPr algn="ctr">
                <a:lnSpc>
                  <a:spcPts val="2659"/>
                </a:lnSpc>
              </a:pPr>
            </a:p>
          </p:txBody>
        </p:sp>
      </p:grpSp>
      <p:grpSp>
        <p:nvGrpSpPr>
          <p:cNvPr name="Group 8" id="8"/>
          <p:cNvGrpSpPr/>
          <p:nvPr/>
        </p:nvGrpSpPr>
        <p:grpSpPr>
          <a:xfrm rot="0">
            <a:off x="0" y="0"/>
            <a:ext cx="5032179" cy="10287000"/>
            <a:chOff x="0" y="0"/>
            <a:chExt cx="6709573" cy="13716000"/>
          </a:xfrm>
        </p:grpSpPr>
        <p:pic>
          <p:nvPicPr>
            <p:cNvPr name="Picture 9" id="9"/>
            <p:cNvPicPr>
              <a:picLocks noChangeAspect="true"/>
            </p:cNvPicPr>
            <p:nvPr/>
          </p:nvPicPr>
          <p:blipFill>
            <a:blip r:embed="rId2"/>
            <a:srcRect l="25541" t="0" r="25541" b="0"/>
            <a:stretch>
              <a:fillRect/>
            </a:stretch>
          </p:blipFill>
          <p:spPr>
            <a:xfrm flipH="false" flipV="false">
              <a:off x="0" y="0"/>
              <a:ext cx="6709573" cy="13716000"/>
            </a:xfrm>
            <a:prstGeom prst="rect">
              <a:avLst/>
            </a:prstGeom>
          </p:spPr>
        </p:pic>
      </p:grpSp>
      <p:grpSp>
        <p:nvGrpSpPr>
          <p:cNvPr name="Group 10" id="10"/>
          <p:cNvGrpSpPr/>
          <p:nvPr/>
        </p:nvGrpSpPr>
        <p:grpSpPr>
          <a:xfrm rot="0">
            <a:off x="5032179" y="5143500"/>
            <a:ext cx="1028700" cy="5143500"/>
            <a:chOff x="0" y="0"/>
            <a:chExt cx="812800" cy="4064000"/>
          </a:xfrm>
        </p:grpSpPr>
        <p:sp>
          <p:nvSpPr>
            <p:cNvPr name="Freeform 11" id="11"/>
            <p:cNvSpPr/>
            <p:nvPr/>
          </p:nvSpPr>
          <p:spPr>
            <a:xfrm flipH="false" flipV="false" rot="0">
              <a:off x="0" y="0"/>
              <a:ext cx="812800" cy="4064000"/>
            </a:xfrm>
            <a:custGeom>
              <a:avLst/>
              <a:gdLst/>
              <a:ahLst/>
              <a:cxnLst/>
              <a:rect r="r" b="b" t="t" l="l"/>
              <a:pathLst>
                <a:path h="4064000" w="812800">
                  <a:moveTo>
                    <a:pt x="0" y="0"/>
                  </a:moveTo>
                  <a:lnTo>
                    <a:pt x="812800" y="0"/>
                  </a:lnTo>
                  <a:lnTo>
                    <a:pt x="812800" y="4064000"/>
                  </a:lnTo>
                  <a:lnTo>
                    <a:pt x="0" y="4064000"/>
                  </a:lnTo>
                  <a:close/>
                </a:path>
              </a:pathLst>
            </a:custGeom>
            <a:gradFill rotWithShape="true">
              <a:gsLst>
                <a:gs pos="0">
                  <a:srgbClr val="003A89">
                    <a:alpha val="100000"/>
                  </a:srgbClr>
                </a:gs>
                <a:gs pos="100000">
                  <a:srgbClr val="C700FF">
                    <a:alpha val="100000"/>
                  </a:srgbClr>
                </a:gs>
              </a:gsLst>
              <a:lin ang="2700000"/>
            </a:gradFill>
          </p:spPr>
        </p:sp>
        <p:sp>
          <p:nvSpPr>
            <p:cNvPr name="TextBox 12" id="12"/>
            <p:cNvSpPr txBox="true"/>
            <p:nvPr/>
          </p:nvSpPr>
          <p:spPr>
            <a:xfrm>
              <a:off x="0" y="-38100"/>
              <a:ext cx="812800" cy="4102100"/>
            </a:xfrm>
            <a:prstGeom prst="rect">
              <a:avLst/>
            </a:prstGeom>
          </p:spPr>
          <p:txBody>
            <a:bodyPr anchor="ctr" rtlCol="false" tIns="50800" lIns="50800" bIns="50800" rIns="50800"/>
            <a:lstStyle/>
            <a:p>
              <a:pPr algn="ctr">
                <a:lnSpc>
                  <a:spcPts val="2659"/>
                </a:lnSpc>
              </a:pPr>
            </a:p>
          </p:txBody>
        </p:sp>
      </p:grpSp>
      <p:sp>
        <p:nvSpPr>
          <p:cNvPr name="TextBox 13" id="13"/>
          <p:cNvSpPr txBox="true"/>
          <p:nvPr/>
        </p:nvSpPr>
        <p:spPr>
          <a:xfrm rot="0">
            <a:off x="8655054" y="822223"/>
            <a:ext cx="5570006" cy="854049"/>
          </a:xfrm>
          <a:prstGeom prst="rect">
            <a:avLst/>
          </a:prstGeom>
        </p:spPr>
        <p:txBody>
          <a:bodyPr anchor="t" rtlCol="false" tIns="0" lIns="0" bIns="0" rIns="0">
            <a:spAutoFit/>
          </a:bodyPr>
          <a:lstStyle/>
          <a:p>
            <a:pPr algn="l">
              <a:lnSpc>
                <a:spcPts val="6999"/>
              </a:lnSpc>
              <a:spcBef>
                <a:spcPct val="0"/>
              </a:spcBef>
            </a:pPr>
            <a:r>
              <a:rPr lang="en-US" b="true" sz="4999">
                <a:solidFill>
                  <a:srgbClr val="C101FB"/>
                </a:solidFill>
                <a:latin typeface="Inter Bold"/>
                <a:ea typeface="Inter Bold"/>
                <a:cs typeface="Inter Bold"/>
                <a:sym typeface="Inter Bold"/>
              </a:rPr>
              <a:t>PROJETO PILOTO</a:t>
            </a:r>
          </a:p>
        </p:txBody>
      </p:sp>
      <p:sp>
        <p:nvSpPr>
          <p:cNvPr name="TextBox 14" id="14"/>
          <p:cNvSpPr txBox="true"/>
          <p:nvPr/>
        </p:nvSpPr>
        <p:spPr>
          <a:xfrm rot="0">
            <a:off x="6853589" y="2535552"/>
            <a:ext cx="9630056" cy="1054181"/>
          </a:xfrm>
          <a:prstGeom prst="rect">
            <a:avLst/>
          </a:prstGeom>
        </p:spPr>
        <p:txBody>
          <a:bodyPr anchor="t" rtlCol="false" tIns="0" lIns="0" bIns="0" rIns="0">
            <a:spAutoFit/>
          </a:bodyPr>
          <a:lstStyle/>
          <a:p>
            <a:pPr algn="l">
              <a:lnSpc>
                <a:spcPts val="2800"/>
              </a:lnSpc>
              <a:spcBef>
                <a:spcPct val="0"/>
              </a:spcBef>
            </a:pPr>
            <a:r>
              <a:rPr lang="en-US" sz="2000">
                <a:solidFill>
                  <a:srgbClr val="1F2020"/>
                </a:solidFill>
                <a:latin typeface="Open Sans"/>
                <a:ea typeface="Open Sans"/>
                <a:cs typeface="Open Sans"/>
                <a:sym typeface="Open Sans"/>
              </a:rPr>
              <a:t>Para startarmos o projeto propomos o desenvolvimento de um Tour Virtual Interativo em 360° do Museu Histórico e Geográfico de Campina Grande. Devido ao seu valor histórico e patrimônio em nossa cidade.</a:t>
            </a:r>
          </a:p>
        </p:txBody>
      </p:sp>
      <p:sp>
        <p:nvSpPr>
          <p:cNvPr name="TextBox 15" id="15"/>
          <p:cNvSpPr txBox="true"/>
          <p:nvPr/>
        </p:nvSpPr>
        <p:spPr>
          <a:xfrm rot="0">
            <a:off x="7666476" y="4299456"/>
            <a:ext cx="496110" cy="297180"/>
          </a:xfrm>
          <a:prstGeom prst="rect">
            <a:avLst/>
          </a:prstGeom>
        </p:spPr>
        <p:txBody>
          <a:bodyPr anchor="t" rtlCol="false" tIns="0" lIns="0" bIns="0" rIns="0">
            <a:spAutoFit/>
          </a:bodyPr>
          <a:lstStyle/>
          <a:p>
            <a:pPr algn="ctr">
              <a:lnSpc>
                <a:spcPts val="2519"/>
              </a:lnSpc>
              <a:spcBef>
                <a:spcPct val="0"/>
              </a:spcBef>
            </a:pPr>
            <a:r>
              <a:rPr lang="en-US" b="true" sz="1799">
                <a:solidFill>
                  <a:srgbClr val="FFFFFF"/>
                </a:solidFill>
                <a:latin typeface="Open Sans Bold"/>
                <a:ea typeface="Open Sans Bold"/>
                <a:cs typeface="Open Sans Bold"/>
                <a:sym typeface="Open Sans Bold"/>
              </a:rPr>
              <a:t>01</a:t>
            </a:r>
          </a:p>
        </p:txBody>
      </p:sp>
      <p:sp>
        <p:nvSpPr>
          <p:cNvPr name="TextBox 16" id="16"/>
          <p:cNvSpPr txBox="true"/>
          <p:nvPr/>
        </p:nvSpPr>
        <p:spPr>
          <a:xfrm rot="0">
            <a:off x="6853589" y="4064423"/>
            <a:ext cx="10126677" cy="4931153"/>
          </a:xfrm>
          <a:prstGeom prst="rect">
            <a:avLst/>
          </a:prstGeom>
        </p:spPr>
        <p:txBody>
          <a:bodyPr anchor="t" rtlCol="false" tIns="0" lIns="0" bIns="0" rIns="0">
            <a:spAutoFit/>
          </a:bodyPr>
          <a:lstStyle/>
          <a:p>
            <a:pPr algn="l">
              <a:lnSpc>
                <a:spcPts val="2800"/>
              </a:lnSpc>
              <a:spcBef>
                <a:spcPct val="0"/>
              </a:spcBef>
            </a:pPr>
            <a:r>
              <a:rPr lang="en-US" sz="2000">
                <a:solidFill>
                  <a:srgbClr val="1F2020"/>
                </a:solidFill>
                <a:latin typeface="Open Sans"/>
                <a:ea typeface="Open Sans"/>
                <a:cs typeface="Open Sans"/>
                <a:sym typeface="Open Sans"/>
              </a:rPr>
              <a:t>As etapas para implantação são:</a:t>
            </a:r>
          </a:p>
          <a:p>
            <a:pPr algn="l">
              <a:lnSpc>
                <a:spcPts val="2800"/>
              </a:lnSpc>
              <a:spcBef>
                <a:spcPct val="0"/>
              </a:spcBef>
            </a:pPr>
          </a:p>
          <a:p>
            <a:pPr algn="l" marL="431801" indent="-215900" lvl="1">
              <a:lnSpc>
                <a:spcPts val="2800"/>
              </a:lnSpc>
              <a:buFont typeface="Arial"/>
              <a:buChar char="•"/>
            </a:pPr>
            <a:r>
              <a:rPr lang="en-US" b="true" sz="2000">
                <a:solidFill>
                  <a:srgbClr val="1F2020"/>
                </a:solidFill>
                <a:latin typeface="Open Sans Bold"/>
                <a:ea typeface="Open Sans Bold"/>
                <a:cs typeface="Open Sans Bold"/>
                <a:sym typeface="Open Sans Bold"/>
              </a:rPr>
              <a:t>Captura de Imagens 360°:</a:t>
            </a:r>
            <a:r>
              <a:rPr lang="en-US" sz="2000">
                <a:solidFill>
                  <a:srgbClr val="1F2020"/>
                </a:solidFill>
                <a:latin typeface="Open Sans"/>
                <a:ea typeface="Open Sans"/>
                <a:cs typeface="Open Sans"/>
                <a:sym typeface="Open Sans"/>
              </a:rPr>
              <a:t> Equipe especializada realizará a fotografia de todos os ambientes selecionados do museu.</a:t>
            </a:r>
          </a:p>
          <a:p>
            <a:pPr algn="l" marL="431801" indent="-215900" lvl="1">
              <a:lnSpc>
                <a:spcPts val="2800"/>
              </a:lnSpc>
              <a:buFont typeface="Arial"/>
              <a:buChar char="•"/>
            </a:pPr>
            <a:r>
              <a:rPr lang="en-US" b="true" sz="2000">
                <a:solidFill>
                  <a:srgbClr val="1F2020"/>
                </a:solidFill>
                <a:latin typeface="Open Sans Bold"/>
                <a:ea typeface="Open Sans Bold"/>
                <a:cs typeface="Open Sans Bold"/>
                <a:sym typeface="Open Sans Bold"/>
              </a:rPr>
              <a:t>Desenho da Interatividade e Acervo:</a:t>
            </a:r>
            <a:r>
              <a:rPr lang="en-US" sz="2000">
                <a:solidFill>
                  <a:srgbClr val="1F2020"/>
                </a:solidFill>
                <a:latin typeface="Open Sans"/>
                <a:ea typeface="Open Sans"/>
                <a:cs typeface="Open Sans"/>
                <a:sym typeface="Open Sans"/>
              </a:rPr>
              <a:t> Em colaboração direta com o curador do museu, definiremos os pontos de interesse, informações adicionais, mídias (áudio, vídeo) e elementos interativos a serem incorporados em cada cena 360°.</a:t>
            </a:r>
          </a:p>
          <a:p>
            <a:pPr algn="l" marL="431801" indent="-215900" lvl="1">
              <a:lnSpc>
                <a:spcPts val="2800"/>
              </a:lnSpc>
              <a:buFont typeface="Arial"/>
              <a:buChar char="•"/>
            </a:pPr>
            <a:r>
              <a:rPr lang="en-US" b="true" sz="2000">
                <a:solidFill>
                  <a:srgbClr val="1F2020"/>
                </a:solidFill>
                <a:latin typeface="Open Sans Bold"/>
                <a:ea typeface="Open Sans Bold"/>
                <a:cs typeface="Open Sans Bold"/>
                <a:sym typeface="Open Sans Bold"/>
              </a:rPr>
              <a:t>Criação de Animação de Visita Digital:</a:t>
            </a:r>
            <a:r>
              <a:rPr lang="en-US" sz="2000">
                <a:solidFill>
                  <a:srgbClr val="1F2020"/>
                </a:solidFill>
                <a:latin typeface="Open Sans"/>
                <a:ea typeface="Open Sans"/>
                <a:cs typeface="Open Sans"/>
                <a:sym typeface="Open Sans"/>
              </a:rPr>
              <a:t> Desenvolvimento de um formulário (Google Forms) para coleta de feedback e sugestões dos usuários, que poderá ser integrado ao tour.</a:t>
            </a:r>
          </a:p>
          <a:p>
            <a:pPr algn="l" marL="431801" indent="-215900" lvl="1">
              <a:lnSpc>
                <a:spcPts val="2800"/>
              </a:lnSpc>
              <a:buFont typeface="Arial"/>
              <a:buChar char="•"/>
            </a:pPr>
            <a:r>
              <a:rPr lang="en-US" b="true" sz="2000">
                <a:solidFill>
                  <a:srgbClr val="1F2020"/>
                </a:solidFill>
                <a:latin typeface="Open Sans Bold"/>
                <a:ea typeface="Open Sans Bold"/>
                <a:cs typeface="Open Sans Bold"/>
                <a:sym typeface="Open Sans Bold"/>
              </a:rPr>
              <a:t>Prototipagem: </a:t>
            </a:r>
            <a:r>
              <a:rPr lang="en-US" sz="2000">
                <a:solidFill>
                  <a:srgbClr val="1F2020"/>
                </a:solidFill>
                <a:latin typeface="Open Sans"/>
                <a:ea typeface="Open Sans"/>
                <a:cs typeface="Open Sans"/>
                <a:sym typeface="Open Sans"/>
              </a:rPr>
              <a:t>Desenvolvimento e teste da experiência interativa, com iterações para refinamento. (Média de 15 dias).</a:t>
            </a:r>
          </a:p>
          <a:p>
            <a:pPr algn="l" marL="431801" indent="-215900" lvl="1">
              <a:lnSpc>
                <a:spcPts val="2800"/>
              </a:lnSpc>
              <a:buFont typeface="Arial"/>
              <a:buChar char="•"/>
            </a:pPr>
            <a:r>
              <a:rPr lang="en-US" b="true" sz="2000">
                <a:solidFill>
                  <a:srgbClr val="1F2020"/>
                </a:solidFill>
                <a:latin typeface="Open Sans Bold"/>
                <a:ea typeface="Open Sans Bold"/>
                <a:cs typeface="Open Sans Bold"/>
                <a:sym typeface="Open Sans Bold"/>
              </a:rPr>
              <a:t>Disponibilização em Página Web:</a:t>
            </a:r>
            <a:r>
              <a:rPr lang="en-US" sz="2000">
                <a:solidFill>
                  <a:srgbClr val="1F2020"/>
                </a:solidFill>
                <a:latin typeface="Open Sans"/>
                <a:ea typeface="Open Sans"/>
                <a:cs typeface="Open Sans"/>
                <a:sym typeface="Open Sans"/>
              </a:rPr>
              <a:t> Publicação do tour interativo em uma URL acessível, garantindo compatibilidade com os dispositivos alvo.</a:t>
            </a: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18119337" y="7969812"/>
            <a:ext cx="168663" cy="1288488"/>
            <a:chOff x="0" y="0"/>
            <a:chExt cx="229432" cy="1752723"/>
          </a:xfrm>
        </p:grpSpPr>
        <p:sp>
          <p:nvSpPr>
            <p:cNvPr name="Freeform 3" id="3"/>
            <p:cNvSpPr/>
            <p:nvPr/>
          </p:nvSpPr>
          <p:spPr>
            <a:xfrm flipH="false" flipV="false" rot="0">
              <a:off x="0" y="0"/>
              <a:ext cx="229432" cy="1752723"/>
            </a:xfrm>
            <a:custGeom>
              <a:avLst/>
              <a:gdLst/>
              <a:ahLst/>
              <a:cxnLst/>
              <a:rect r="r" b="b" t="t" l="l"/>
              <a:pathLst>
                <a:path h="1752723" w="229432">
                  <a:moveTo>
                    <a:pt x="0" y="0"/>
                  </a:moveTo>
                  <a:lnTo>
                    <a:pt x="229432" y="0"/>
                  </a:lnTo>
                  <a:lnTo>
                    <a:pt x="229432" y="1752723"/>
                  </a:lnTo>
                  <a:lnTo>
                    <a:pt x="0" y="1752723"/>
                  </a:lnTo>
                  <a:close/>
                </a:path>
              </a:pathLst>
            </a:custGeom>
            <a:gradFill rotWithShape="true">
              <a:gsLst>
                <a:gs pos="0">
                  <a:srgbClr val="003A89">
                    <a:alpha val="100000"/>
                  </a:srgbClr>
                </a:gs>
                <a:gs pos="100000">
                  <a:srgbClr val="C700FF">
                    <a:alpha val="100000"/>
                  </a:srgbClr>
                </a:gs>
              </a:gsLst>
              <a:lin ang="2700000"/>
            </a:gradFill>
          </p:spPr>
        </p:sp>
        <p:sp>
          <p:nvSpPr>
            <p:cNvPr name="TextBox 4" id="4"/>
            <p:cNvSpPr txBox="true"/>
            <p:nvPr/>
          </p:nvSpPr>
          <p:spPr>
            <a:xfrm>
              <a:off x="0" y="-38100"/>
              <a:ext cx="229432" cy="1790823"/>
            </a:xfrm>
            <a:prstGeom prst="rect">
              <a:avLst/>
            </a:prstGeom>
          </p:spPr>
          <p:txBody>
            <a:bodyPr anchor="ctr" rtlCol="false" tIns="50800" lIns="50800" bIns="50800" rIns="50800"/>
            <a:lstStyle/>
            <a:p>
              <a:pPr algn="ctr">
                <a:lnSpc>
                  <a:spcPts val="2659"/>
                </a:lnSpc>
              </a:pPr>
            </a:p>
          </p:txBody>
        </p:sp>
      </p:grpSp>
      <p:grpSp>
        <p:nvGrpSpPr>
          <p:cNvPr name="Group 5" id="5"/>
          <p:cNvGrpSpPr/>
          <p:nvPr/>
        </p:nvGrpSpPr>
        <p:grpSpPr>
          <a:xfrm rot="0">
            <a:off x="16230600" y="0"/>
            <a:ext cx="1028700" cy="1028700"/>
            <a:chOff x="0" y="0"/>
            <a:chExt cx="812800" cy="812800"/>
          </a:xfrm>
        </p:grpSpPr>
        <p:sp>
          <p:nvSpPr>
            <p:cNvPr name="Freeform 6" id="6"/>
            <p:cNvSpPr/>
            <p:nvPr/>
          </p:nvSpPr>
          <p:spPr>
            <a:xfrm flipH="false" flipV="false" rot="0">
              <a:off x="0" y="0"/>
              <a:ext cx="812800" cy="812800"/>
            </a:xfrm>
            <a:custGeom>
              <a:avLst/>
              <a:gdLst/>
              <a:ahLst/>
              <a:cxnLst/>
              <a:rect r="r" b="b" t="t" l="l"/>
              <a:pathLst>
                <a:path h="812800" w="812800">
                  <a:moveTo>
                    <a:pt x="0" y="0"/>
                  </a:moveTo>
                  <a:lnTo>
                    <a:pt x="812800" y="0"/>
                  </a:lnTo>
                  <a:lnTo>
                    <a:pt x="812800" y="812800"/>
                  </a:lnTo>
                  <a:lnTo>
                    <a:pt x="0" y="812800"/>
                  </a:lnTo>
                  <a:close/>
                </a:path>
              </a:pathLst>
            </a:custGeom>
            <a:gradFill rotWithShape="true">
              <a:gsLst>
                <a:gs pos="0">
                  <a:srgbClr val="003A89">
                    <a:alpha val="100000"/>
                  </a:srgbClr>
                </a:gs>
                <a:gs pos="100000">
                  <a:srgbClr val="C700FF">
                    <a:alpha val="100000"/>
                  </a:srgbClr>
                </a:gs>
              </a:gsLst>
              <a:lin ang="2700000"/>
            </a:gradFill>
          </p:spPr>
        </p:sp>
        <p:sp>
          <p:nvSpPr>
            <p:cNvPr name="TextBox 7" id="7"/>
            <p:cNvSpPr txBox="true"/>
            <p:nvPr/>
          </p:nvSpPr>
          <p:spPr>
            <a:xfrm>
              <a:off x="0" y="-38100"/>
              <a:ext cx="812800" cy="850900"/>
            </a:xfrm>
            <a:prstGeom prst="rect">
              <a:avLst/>
            </a:prstGeom>
          </p:spPr>
          <p:txBody>
            <a:bodyPr anchor="ctr" rtlCol="false" tIns="50800" lIns="50800" bIns="50800" rIns="50800"/>
            <a:lstStyle/>
            <a:p>
              <a:pPr algn="ctr">
                <a:lnSpc>
                  <a:spcPts val="2659"/>
                </a:lnSpc>
              </a:pPr>
            </a:p>
          </p:txBody>
        </p:sp>
      </p:grpSp>
      <p:grpSp>
        <p:nvGrpSpPr>
          <p:cNvPr name="Group 8" id="8"/>
          <p:cNvGrpSpPr/>
          <p:nvPr/>
        </p:nvGrpSpPr>
        <p:grpSpPr>
          <a:xfrm rot="0">
            <a:off x="0" y="1647554"/>
            <a:ext cx="7956251" cy="6322257"/>
            <a:chOff x="0" y="0"/>
            <a:chExt cx="6286420" cy="4995364"/>
          </a:xfrm>
        </p:grpSpPr>
        <p:sp>
          <p:nvSpPr>
            <p:cNvPr name="Freeform 9" id="9"/>
            <p:cNvSpPr/>
            <p:nvPr/>
          </p:nvSpPr>
          <p:spPr>
            <a:xfrm flipH="false" flipV="false" rot="0">
              <a:off x="0" y="0"/>
              <a:ext cx="6286421" cy="4995364"/>
            </a:xfrm>
            <a:custGeom>
              <a:avLst/>
              <a:gdLst/>
              <a:ahLst/>
              <a:cxnLst/>
              <a:rect r="r" b="b" t="t" l="l"/>
              <a:pathLst>
                <a:path h="4995364" w="6286421">
                  <a:moveTo>
                    <a:pt x="0" y="0"/>
                  </a:moveTo>
                  <a:lnTo>
                    <a:pt x="6286421" y="0"/>
                  </a:lnTo>
                  <a:lnTo>
                    <a:pt x="6286421" y="4995364"/>
                  </a:lnTo>
                  <a:lnTo>
                    <a:pt x="0" y="4995364"/>
                  </a:lnTo>
                  <a:close/>
                </a:path>
              </a:pathLst>
            </a:custGeom>
            <a:gradFill rotWithShape="true">
              <a:gsLst>
                <a:gs pos="0">
                  <a:srgbClr val="003A89">
                    <a:alpha val="100000"/>
                  </a:srgbClr>
                </a:gs>
                <a:gs pos="100000">
                  <a:srgbClr val="C700FF">
                    <a:alpha val="100000"/>
                  </a:srgbClr>
                </a:gs>
              </a:gsLst>
              <a:lin ang="2700000"/>
            </a:gradFill>
          </p:spPr>
        </p:sp>
        <p:sp>
          <p:nvSpPr>
            <p:cNvPr name="TextBox 10" id="10"/>
            <p:cNvSpPr txBox="true"/>
            <p:nvPr/>
          </p:nvSpPr>
          <p:spPr>
            <a:xfrm>
              <a:off x="0" y="-38100"/>
              <a:ext cx="6286420" cy="5033464"/>
            </a:xfrm>
            <a:prstGeom prst="rect">
              <a:avLst/>
            </a:prstGeom>
          </p:spPr>
          <p:txBody>
            <a:bodyPr anchor="ctr" rtlCol="false" tIns="50800" lIns="50800" bIns="50800" rIns="50800"/>
            <a:lstStyle/>
            <a:p>
              <a:pPr algn="ctr">
                <a:lnSpc>
                  <a:spcPts val="2659"/>
                </a:lnSpc>
              </a:pPr>
            </a:p>
          </p:txBody>
        </p:sp>
      </p:grpSp>
      <p:sp>
        <p:nvSpPr>
          <p:cNvPr name="Freeform 11" id="11"/>
          <p:cNvSpPr/>
          <p:nvPr/>
        </p:nvSpPr>
        <p:spPr>
          <a:xfrm flipH="false" flipV="false" rot="0">
            <a:off x="9401958" y="3086100"/>
            <a:ext cx="5510185" cy="4114800"/>
          </a:xfrm>
          <a:custGeom>
            <a:avLst/>
            <a:gdLst/>
            <a:ahLst/>
            <a:cxnLst/>
            <a:rect r="r" b="b" t="t" l="l"/>
            <a:pathLst>
              <a:path h="4114800" w="5510185">
                <a:moveTo>
                  <a:pt x="0" y="0"/>
                </a:moveTo>
                <a:lnTo>
                  <a:pt x="5510184" y="0"/>
                </a:lnTo>
                <a:lnTo>
                  <a:pt x="5510184" y="4114800"/>
                </a:lnTo>
                <a:lnTo>
                  <a:pt x="0" y="411480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12" id="12"/>
          <p:cNvSpPr txBox="true"/>
          <p:nvPr/>
        </p:nvSpPr>
        <p:spPr>
          <a:xfrm rot="0">
            <a:off x="14912142" y="517674"/>
            <a:ext cx="978460" cy="197971"/>
          </a:xfrm>
          <a:prstGeom prst="rect">
            <a:avLst/>
          </a:prstGeom>
        </p:spPr>
        <p:txBody>
          <a:bodyPr anchor="t" rtlCol="false" tIns="0" lIns="0" bIns="0" rIns="0">
            <a:spAutoFit/>
          </a:bodyPr>
          <a:lstStyle/>
          <a:p>
            <a:pPr algn="l">
              <a:lnSpc>
                <a:spcPts val="1680"/>
              </a:lnSpc>
              <a:spcBef>
                <a:spcPct val="0"/>
              </a:spcBef>
            </a:pPr>
            <a:r>
              <a:rPr lang="en-US" sz="1200">
                <a:solidFill>
                  <a:srgbClr val="1F2020"/>
                </a:solidFill>
                <a:latin typeface="Open Sans"/>
                <a:ea typeface="Open Sans"/>
                <a:cs typeface="Open Sans"/>
                <a:sym typeface="Open Sans"/>
              </a:rPr>
              <a:t>Contact</a:t>
            </a:r>
          </a:p>
        </p:txBody>
      </p:sp>
      <p:sp>
        <p:nvSpPr>
          <p:cNvPr name="TextBox 13" id="13"/>
          <p:cNvSpPr txBox="true"/>
          <p:nvPr/>
        </p:nvSpPr>
        <p:spPr>
          <a:xfrm rot="0">
            <a:off x="13356346" y="517674"/>
            <a:ext cx="1060497" cy="197971"/>
          </a:xfrm>
          <a:prstGeom prst="rect">
            <a:avLst/>
          </a:prstGeom>
        </p:spPr>
        <p:txBody>
          <a:bodyPr anchor="t" rtlCol="false" tIns="0" lIns="0" bIns="0" rIns="0">
            <a:spAutoFit/>
          </a:bodyPr>
          <a:lstStyle/>
          <a:p>
            <a:pPr algn="l">
              <a:lnSpc>
                <a:spcPts val="1680"/>
              </a:lnSpc>
              <a:spcBef>
                <a:spcPct val="0"/>
              </a:spcBef>
            </a:pPr>
            <a:r>
              <a:rPr lang="en-US" sz="1200">
                <a:solidFill>
                  <a:srgbClr val="1F2020"/>
                </a:solidFill>
                <a:latin typeface="Open Sans"/>
                <a:ea typeface="Open Sans"/>
                <a:cs typeface="Open Sans"/>
                <a:sym typeface="Open Sans"/>
              </a:rPr>
              <a:t>About Us</a:t>
            </a:r>
          </a:p>
        </p:txBody>
      </p:sp>
      <p:sp>
        <p:nvSpPr>
          <p:cNvPr name="TextBox 14" id="14"/>
          <p:cNvSpPr txBox="true"/>
          <p:nvPr/>
        </p:nvSpPr>
        <p:spPr>
          <a:xfrm rot="0">
            <a:off x="12125589" y="517674"/>
            <a:ext cx="735456" cy="197971"/>
          </a:xfrm>
          <a:prstGeom prst="rect">
            <a:avLst/>
          </a:prstGeom>
        </p:spPr>
        <p:txBody>
          <a:bodyPr anchor="t" rtlCol="false" tIns="0" lIns="0" bIns="0" rIns="0">
            <a:spAutoFit/>
          </a:bodyPr>
          <a:lstStyle/>
          <a:p>
            <a:pPr algn="l">
              <a:lnSpc>
                <a:spcPts val="1680"/>
              </a:lnSpc>
              <a:spcBef>
                <a:spcPct val="0"/>
              </a:spcBef>
            </a:pPr>
            <a:r>
              <a:rPr lang="en-US" sz="1200">
                <a:solidFill>
                  <a:srgbClr val="1F2020"/>
                </a:solidFill>
                <a:latin typeface="Open Sans"/>
                <a:ea typeface="Open Sans"/>
                <a:cs typeface="Open Sans"/>
                <a:sym typeface="Open Sans"/>
              </a:rPr>
              <a:t>Video</a:t>
            </a:r>
          </a:p>
        </p:txBody>
      </p:sp>
      <p:sp>
        <p:nvSpPr>
          <p:cNvPr name="TextBox 15" id="15"/>
          <p:cNvSpPr txBox="true"/>
          <p:nvPr/>
        </p:nvSpPr>
        <p:spPr>
          <a:xfrm rot="0">
            <a:off x="10869830" y="517674"/>
            <a:ext cx="809760" cy="197971"/>
          </a:xfrm>
          <a:prstGeom prst="rect">
            <a:avLst/>
          </a:prstGeom>
        </p:spPr>
        <p:txBody>
          <a:bodyPr anchor="t" rtlCol="false" tIns="0" lIns="0" bIns="0" rIns="0">
            <a:spAutoFit/>
          </a:bodyPr>
          <a:lstStyle/>
          <a:p>
            <a:pPr algn="l">
              <a:lnSpc>
                <a:spcPts val="1680"/>
              </a:lnSpc>
              <a:spcBef>
                <a:spcPct val="0"/>
              </a:spcBef>
            </a:pPr>
            <a:r>
              <a:rPr lang="en-US" sz="1200">
                <a:solidFill>
                  <a:srgbClr val="1F2020"/>
                </a:solidFill>
                <a:latin typeface="Open Sans"/>
                <a:ea typeface="Open Sans"/>
                <a:cs typeface="Open Sans"/>
                <a:sym typeface="Open Sans"/>
              </a:rPr>
              <a:t>Home</a:t>
            </a:r>
          </a:p>
        </p:txBody>
      </p:sp>
      <p:sp>
        <p:nvSpPr>
          <p:cNvPr name="TextBox 16" id="16"/>
          <p:cNvSpPr txBox="true"/>
          <p:nvPr/>
        </p:nvSpPr>
        <p:spPr>
          <a:xfrm rot="0">
            <a:off x="1740017" y="3650389"/>
            <a:ext cx="6664512" cy="1717621"/>
          </a:xfrm>
          <a:prstGeom prst="rect">
            <a:avLst/>
          </a:prstGeom>
        </p:spPr>
        <p:txBody>
          <a:bodyPr anchor="t" rtlCol="false" tIns="0" lIns="0" bIns="0" rIns="0">
            <a:spAutoFit/>
          </a:bodyPr>
          <a:lstStyle/>
          <a:p>
            <a:pPr algn="l">
              <a:lnSpc>
                <a:spcPts val="13999"/>
              </a:lnSpc>
              <a:spcBef>
                <a:spcPct val="0"/>
              </a:spcBef>
            </a:pPr>
            <a:r>
              <a:rPr lang="en-US" b="true" sz="9999">
                <a:solidFill>
                  <a:srgbClr val="FFFFFF"/>
                </a:solidFill>
                <a:latin typeface="Bebas Neue Bold"/>
                <a:ea typeface="Bebas Neue Bold"/>
                <a:cs typeface="Bebas Neue Bold"/>
                <a:sym typeface="Bebas Neue Bold"/>
              </a:rPr>
              <a:t>OBRIGADO!</a:t>
            </a:r>
          </a:p>
        </p:txBody>
      </p:sp>
      <p:sp>
        <p:nvSpPr>
          <p:cNvPr name="Freeform 17" id="17"/>
          <p:cNvSpPr/>
          <p:nvPr/>
        </p:nvSpPr>
        <p:spPr>
          <a:xfrm flipH="false" flipV="false" rot="0">
            <a:off x="1028700" y="336929"/>
            <a:ext cx="3249036" cy="757431"/>
          </a:xfrm>
          <a:custGeom>
            <a:avLst/>
            <a:gdLst/>
            <a:ahLst/>
            <a:cxnLst/>
            <a:rect r="r" b="b" t="t" l="l"/>
            <a:pathLst>
              <a:path h="757431" w="3249036">
                <a:moveTo>
                  <a:pt x="0" y="0"/>
                </a:moveTo>
                <a:lnTo>
                  <a:pt x="3249036" y="0"/>
                </a:lnTo>
                <a:lnTo>
                  <a:pt x="3249036" y="757431"/>
                </a:lnTo>
                <a:lnTo>
                  <a:pt x="0" y="757431"/>
                </a:lnTo>
                <a:lnTo>
                  <a:pt x="0" y="0"/>
                </a:lnTo>
                <a:close/>
              </a:path>
            </a:pathLst>
          </a:custGeom>
          <a:blipFill>
            <a:blip r:embed="rId4"/>
            <a:stretch>
              <a:fillRect l="0" t="0" r="0" b="0"/>
            </a:stretch>
          </a:blipFill>
        </p:spPr>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DAGoFQl5FhA</dc:identifier>
  <dcterms:modified xsi:type="dcterms:W3CDTF">2011-08-01T06:04:30Z</dcterms:modified>
  <cp:revision>1</cp:revision>
  <dc:title>campina</dc:title>
</cp:coreProperties>
</file>

<file path=docProps/thumbnail.jpeg>
</file>